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60" d="100"/>
          <a:sy n="60" d="100"/>
        </p:scale>
        <p:origin x="4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/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/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/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/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435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/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/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/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/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/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 b="1"/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 b="1"/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 b="1"/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 b="1"/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 b="1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5009552_2264x1509.jpg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740519873_3318x2212.jpg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435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435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435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Image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435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Image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9976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435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435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/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/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/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/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/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435" y="12729972"/>
            <a:ext cx="396749" cy="3992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626" y="12729972"/>
            <a:ext cx="396749" cy="3992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40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40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4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ory, Experiments &amp; Observations"/>
          <p:cNvSpPr txBox="1">
            <a:spLocks noGrp="1"/>
          </p:cNvSpPr>
          <p:nvPr>
            <p:ph type="subTitle" sz="quarter" idx="1"/>
          </p:nvPr>
        </p:nvSpPr>
        <p:spPr>
          <a:xfrm>
            <a:off x="1219200" y="3124718"/>
            <a:ext cx="21945600" cy="22505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r>
              <a:t>Theory, Experiments &amp; Observations</a:t>
            </a:r>
          </a:p>
        </p:txBody>
      </p:sp>
      <p:sp>
        <p:nvSpPr>
          <p:cNvPr id="154" name="Harsha Suresh Bhat"/>
          <p:cNvSpPr txBox="1">
            <a:spLocks noGrp="1"/>
          </p:cNvSpPr>
          <p:nvPr>
            <p:ph type="body" idx="21"/>
          </p:nvPr>
        </p:nvSpPr>
        <p:spPr>
          <a:xfrm>
            <a:off x="1219200" y="4510506"/>
            <a:ext cx="21945600" cy="14569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>
              <a:defRPr sz="6100" spc="-61"/>
            </a:lvl1pPr>
          </a:lstStyle>
          <a:p>
            <a:r>
              <a:t>Harsha Suresh Bhat</a:t>
            </a:r>
          </a:p>
        </p:txBody>
      </p:sp>
      <p:sp>
        <p:nvSpPr>
          <p:cNvPr id="155" name="Supershear Earthquakes"/>
          <p:cNvSpPr txBox="1">
            <a:spLocks noGrp="1"/>
          </p:cNvSpPr>
          <p:nvPr>
            <p:ph type="ctrTitle"/>
          </p:nvPr>
        </p:nvSpPr>
        <p:spPr>
          <a:xfrm>
            <a:off x="1219200" y="988841"/>
            <a:ext cx="21945600" cy="2102089"/>
          </a:xfrm>
          <a:prstGeom prst="rect">
            <a:avLst/>
          </a:prstGeom>
        </p:spPr>
        <p:txBody>
          <a:bodyPr anchor="t"/>
          <a:lstStyle/>
          <a:p>
            <a:r>
              <a:t>Supershear Earthquakes</a:t>
            </a:r>
          </a:p>
        </p:txBody>
      </p:sp>
      <p:sp>
        <p:nvSpPr>
          <p:cNvPr id="156" name="To obtain Habilitation à Diriger des Recherches from École Normale Supérieure"/>
          <p:cNvSpPr txBox="1"/>
          <p:nvPr/>
        </p:nvSpPr>
        <p:spPr>
          <a:xfrm>
            <a:off x="56892" y="12484385"/>
            <a:ext cx="17101567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3600" b="1" spc="-36">
                <a:solidFill>
                  <a:srgbClr val="929292"/>
                </a:solidFill>
              </a:defRPr>
            </a:lvl1pPr>
          </a:lstStyle>
          <a:p>
            <a:r>
              <a:t>To obtain Habilitation à Diriger des Recherches from École Normale Supérieure </a:t>
            </a:r>
          </a:p>
        </p:txBody>
      </p:sp>
      <p:pic>
        <p:nvPicPr>
          <p:cNvPr id="157" name="combinedlogo.pdf" descr="combinedlogo.pdf"/>
          <p:cNvPicPr>
            <a:picLocks noChangeAspect="1"/>
          </p:cNvPicPr>
          <p:nvPr/>
        </p:nvPicPr>
        <p:blipFill>
          <a:blip r:embed="rId2"/>
          <a:srcRect l="19644" t="31050" r="19644" b="28811"/>
          <a:stretch>
            <a:fillRect/>
          </a:stretch>
        </p:blipFill>
        <p:spPr>
          <a:xfrm>
            <a:off x="17924811" y="12186327"/>
            <a:ext cx="6090043" cy="12454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Group"/>
          <p:cNvGrpSpPr/>
          <p:nvPr/>
        </p:nvGrpSpPr>
        <p:grpSpPr>
          <a:xfrm>
            <a:off x="-28309" y="6573656"/>
            <a:ext cx="24012774" cy="4838757"/>
            <a:chOff x="0" y="0"/>
            <a:chExt cx="24012773" cy="4838755"/>
          </a:xfrm>
        </p:grpSpPr>
        <p:pic>
          <p:nvPicPr>
            <p:cNvPr id="158" name="Unknown.jpeg" descr="Unknown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749" y="0"/>
              <a:ext cx="2984561" cy="3730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Unknown.jpeg" descr="Unknown.jpeg"/>
            <p:cNvPicPr>
              <a:picLocks noChangeAspect="1"/>
            </p:cNvPicPr>
            <p:nvPr/>
          </p:nvPicPr>
          <p:blipFill>
            <a:blip r:embed="rId4"/>
            <a:srcRect b="10077"/>
            <a:stretch>
              <a:fillRect/>
            </a:stretch>
          </p:blipFill>
          <p:spPr>
            <a:xfrm>
              <a:off x="19834389" y="0"/>
              <a:ext cx="4178385" cy="3757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Unknown.jpeg" descr="Unknown.jpeg"/>
            <p:cNvPicPr>
              <a:picLocks noChangeAspect="1"/>
            </p:cNvPicPr>
            <p:nvPr/>
          </p:nvPicPr>
          <p:blipFill>
            <a:blip r:embed="rId5"/>
            <a:srcRect b="20664"/>
            <a:stretch>
              <a:fillRect/>
            </a:stretch>
          </p:blipFill>
          <p:spPr>
            <a:xfrm>
              <a:off x="8188800" y="0"/>
              <a:ext cx="3450899" cy="375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Unknown.jpeg" descr="Unknown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68070" y="0"/>
              <a:ext cx="3898582" cy="3712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Unknown.jpeg" descr="Unknown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8891" y="0"/>
              <a:ext cx="4124497" cy="3712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Unknown.jpeg" descr="Unknown.jpeg"/>
            <p:cNvPicPr>
              <a:picLocks/>
            </p:cNvPicPr>
            <p:nvPr/>
          </p:nvPicPr>
          <p:blipFill>
            <a:blip r:embed="rId8"/>
            <a:srcRect b="10500"/>
            <a:stretch>
              <a:fillRect/>
            </a:stretch>
          </p:blipFill>
          <p:spPr>
            <a:xfrm>
              <a:off x="16195023" y="0"/>
              <a:ext cx="3450899" cy="3739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" name="M. Bouchon…"/>
            <p:cNvSpPr txBox="1"/>
            <p:nvPr/>
          </p:nvSpPr>
          <p:spPr>
            <a:xfrm>
              <a:off x="0" y="3672956"/>
              <a:ext cx="3816059" cy="116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/>
              </a:pPr>
              <a:r>
                <a:t>M. Bouchon</a:t>
              </a:r>
            </a:p>
            <a:p>
              <a:pPr>
                <a:defRPr i="1"/>
              </a:pPr>
              <a:r>
                <a:t>U. Grenoble Alpes</a:t>
              </a:r>
            </a:p>
          </p:txBody>
        </p:sp>
        <p:sp>
          <p:nvSpPr>
            <p:cNvPr id="165" name="A. Schubnel…"/>
            <p:cNvSpPr txBox="1"/>
            <p:nvPr/>
          </p:nvSpPr>
          <p:spPr>
            <a:xfrm>
              <a:off x="4554433" y="3672956"/>
              <a:ext cx="2713413" cy="116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/>
              </a:pPr>
              <a:r>
                <a:t>A. Schubnel</a:t>
              </a:r>
            </a:p>
            <a:p>
              <a:pPr>
                <a:defRPr i="1"/>
              </a:pPr>
              <a:r>
                <a:t>ENS</a:t>
              </a:r>
            </a:p>
          </p:txBody>
        </p:sp>
        <p:sp>
          <p:nvSpPr>
            <p:cNvPr id="166" name="A. J. Rosakis…"/>
            <p:cNvSpPr txBox="1"/>
            <p:nvPr/>
          </p:nvSpPr>
          <p:spPr>
            <a:xfrm>
              <a:off x="8450098" y="3672956"/>
              <a:ext cx="2928302" cy="116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/>
              </a:pPr>
              <a:r>
                <a:t>A. J. Rosakis</a:t>
              </a:r>
            </a:p>
            <a:p>
              <a:pPr>
                <a:defRPr i="1"/>
              </a:pPr>
              <a:r>
                <a:t>Caltech</a:t>
              </a:r>
            </a:p>
          </p:txBody>
        </p:sp>
        <p:sp>
          <p:nvSpPr>
            <p:cNvPr id="167" name="D. Kondo…"/>
            <p:cNvSpPr txBox="1"/>
            <p:nvPr/>
          </p:nvSpPr>
          <p:spPr>
            <a:xfrm>
              <a:off x="12568936" y="3672956"/>
              <a:ext cx="2696850" cy="116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/>
              </a:pPr>
              <a:r>
                <a:t>D. Kondo</a:t>
              </a:r>
            </a:p>
            <a:p>
              <a:pPr>
                <a:defRPr i="1"/>
              </a:pPr>
              <a:r>
                <a:t>Sorbonne U.</a:t>
              </a:r>
            </a:p>
          </p:txBody>
        </p:sp>
        <p:sp>
          <p:nvSpPr>
            <p:cNvPr id="168" name="P. A. Johnson…"/>
            <p:cNvSpPr txBox="1"/>
            <p:nvPr/>
          </p:nvSpPr>
          <p:spPr>
            <a:xfrm>
              <a:off x="16408643" y="3672956"/>
              <a:ext cx="3023659" cy="116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/>
              </a:pPr>
              <a:r>
                <a:t>P. A. Johnson</a:t>
              </a:r>
            </a:p>
            <a:p>
              <a:pPr>
                <a:defRPr i="1"/>
              </a:pPr>
              <a:r>
                <a:t>Los Alamos</a:t>
              </a:r>
            </a:p>
          </p:txBody>
        </p:sp>
        <p:sp>
          <p:nvSpPr>
            <p:cNvPr id="169" name="S. Das…"/>
            <p:cNvSpPr txBox="1"/>
            <p:nvPr/>
          </p:nvSpPr>
          <p:spPr>
            <a:xfrm>
              <a:off x="20878015" y="3672956"/>
              <a:ext cx="2091133" cy="116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/>
              </a:pPr>
              <a:r>
                <a:t>S. Das</a:t>
              </a:r>
            </a:p>
            <a:p>
              <a:pPr>
                <a:defRPr i="1"/>
              </a:pPr>
              <a:r>
                <a:t>Oxford U.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285" name="2D Steady State Singular Elastic Model : Sub-Rayleigh"/>
          <p:cNvSpPr txBox="1"/>
          <p:nvPr/>
        </p:nvSpPr>
        <p:spPr>
          <a:xfrm>
            <a:off x="3191605" y="2852457"/>
            <a:ext cx="18000790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2D Steady State Singular Elastic Model : Sub-Rayleigh </a:t>
            </a:r>
          </a:p>
        </p:txBody>
      </p:sp>
      <p:pic>
        <p:nvPicPr>
          <p:cNvPr id="286" name="FIGURE1-.png" descr="FIGURE1-.png"/>
          <p:cNvPicPr>
            <a:picLocks noChangeAspect="1"/>
          </p:cNvPicPr>
          <p:nvPr/>
        </p:nvPicPr>
        <p:blipFill>
          <a:blip r:embed="rId2"/>
          <a:srcRect b="55732"/>
          <a:stretch>
            <a:fillRect/>
          </a:stretch>
        </p:blipFill>
        <p:spPr>
          <a:xfrm>
            <a:off x="1785739" y="4139206"/>
            <a:ext cx="20812457" cy="852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Mello, Bhat et al. 2016"/>
          <p:cNvSpPr txBox="1"/>
          <p:nvPr/>
        </p:nvSpPr>
        <p:spPr>
          <a:xfrm>
            <a:off x="20818297" y="13002717"/>
            <a:ext cx="31690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Mello, Bhat et al.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290" name="2D Steady State Singular Elastic Model : Supershear"/>
          <p:cNvSpPr txBox="1"/>
          <p:nvPr/>
        </p:nvSpPr>
        <p:spPr>
          <a:xfrm>
            <a:off x="3594639" y="2852457"/>
            <a:ext cx="17194722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2D Steady State Singular Elastic Model : Supershear</a:t>
            </a:r>
          </a:p>
        </p:txBody>
      </p:sp>
      <p:sp>
        <p:nvSpPr>
          <p:cNvPr id="291" name="Mello, Bhat et al. 2016"/>
          <p:cNvSpPr txBox="1"/>
          <p:nvPr/>
        </p:nvSpPr>
        <p:spPr>
          <a:xfrm>
            <a:off x="20818297" y="13002717"/>
            <a:ext cx="31690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Mello, Bhat et al. 2016</a:t>
            </a:r>
          </a:p>
        </p:txBody>
      </p:sp>
      <p:grpSp>
        <p:nvGrpSpPr>
          <p:cNvPr id="294" name="Group"/>
          <p:cNvGrpSpPr/>
          <p:nvPr/>
        </p:nvGrpSpPr>
        <p:grpSpPr>
          <a:xfrm>
            <a:off x="960834" y="3778548"/>
            <a:ext cx="22462458" cy="9271638"/>
            <a:chOff x="0" y="0"/>
            <a:chExt cx="22462456" cy="9271636"/>
          </a:xfrm>
        </p:grpSpPr>
        <p:pic>
          <p:nvPicPr>
            <p:cNvPr id="292" name="FIGURE2-.png" descr="FIGURE2-.png"/>
            <p:cNvPicPr>
              <a:picLocks noChangeAspect="1"/>
            </p:cNvPicPr>
            <p:nvPr/>
          </p:nvPicPr>
          <p:blipFill>
            <a:blip r:embed="rId2"/>
            <a:srcRect b="54622"/>
            <a:stretch>
              <a:fillRect/>
            </a:stretch>
          </p:blipFill>
          <p:spPr>
            <a:xfrm>
              <a:off x="0" y="0"/>
              <a:ext cx="22462457" cy="9271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" name="Line"/>
            <p:cNvSpPr/>
            <p:nvPr/>
          </p:nvSpPr>
          <p:spPr>
            <a:xfrm>
              <a:off x="12520753" y="2001744"/>
              <a:ext cx="9630259" cy="1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208605"/>
                  <a:satOff val="22839"/>
                  <a:lumOff val="-2662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7" name="2D Steady State Singular Elastic Model : Supershear   case"/>
              <p:cNvSpPr txBox="1"/>
              <p:nvPr/>
            </p:nvSpPr>
            <p:spPr>
              <a:xfrm>
                <a:off x="1765187" y="2714296"/>
                <a:ext cx="20853627" cy="12212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defRPr sz="5500" b="1" i="1" spc="-55">
                    <a:solidFill>
                      <a:srgbClr val="5E5E5E"/>
                    </a:solidFill>
                  </a:defRPr>
                </a:pPr>
                <a:r>
                  <a:t>2D Steady State Singular Elastic Model : Supershear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6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sz="6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sz="6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6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sz="66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t> case</a:t>
                </a:r>
              </a:p>
            </p:txBody>
          </p:sp>
        </mc:Choice>
        <mc:Fallback>
          <p:sp>
            <p:nvSpPr>
              <p:cNvPr id="297" name="2D Steady State Singular Elastic Model : Supershear   cas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187" y="2714296"/>
                <a:ext cx="20853627" cy="1221261"/>
              </a:xfrm>
              <a:prstGeom prst="rect">
                <a:avLst/>
              </a:prstGeom>
              <a:blipFill>
                <a:blip r:embed="rId2"/>
                <a:stretch>
                  <a:fillRect l="-1644" r="-1644" b="-2551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8" name="Mello, Bhat et al. 2016"/>
          <p:cNvSpPr txBox="1"/>
          <p:nvPr/>
        </p:nvSpPr>
        <p:spPr>
          <a:xfrm>
            <a:off x="20818297" y="13002717"/>
            <a:ext cx="31690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Mello, Bhat et al. 2016</a:t>
            </a:r>
          </a:p>
        </p:txBody>
      </p:sp>
      <p:pic>
        <p:nvPicPr>
          <p:cNvPr id="299" name="FIGURE4.png" descr="FIGUR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9" y="-1"/>
            <a:ext cx="1234440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Eshelby 1949"/>
          <p:cNvSpPr txBox="1"/>
          <p:nvPr/>
        </p:nvSpPr>
        <p:spPr>
          <a:xfrm>
            <a:off x="21428049" y="12469317"/>
            <a:ext cx="194950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Eshelby 1949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1" animBg="1" advAuto="0"/>
      <p:bldP spid="299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303" name="2D Steady State Cohesive Zone Model : Supershear Stress Field"/>
          <p:cNvSpPr txBox="1"/>
          <p:nvPr/>
        </p:nvSpPr>
        <p:spPr>
          <a:xfrm>
            <a:off x="1707642" y="2852457"/>
            <a:ext cx="20968717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2D Steady State Cohesive Zone Model : Supershear Stress Field</a:t>
            </a:r>
          </a:p>
        </p:txBody>
      </p:sp>
      <p:sp>
        <p:nvSpPr>
          <p:cNvPr id="304" name="Bhat et al. 2007"/>
          <p:cNvSpPr txBox="1"/>
          <p:nvPr/>
        </p:nvSpPr>
        <p:spPr>
          <a:xfrm>
            <a:off x="21272753" y="13002717"/>
            <a:ext cx="226009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 et al. 2007</a:t>
            </a:r>
          </a:p>
        </p:txBody>
      </p:sp>
      <p:pic>
        <p:nvPicPr>
          <p:cNvPr id="305" name="sigxx_color.pdf" descr="sigxx_colo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875" y="4174388"/>
            <a:ext cx="20378250" cy="9464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myself1.jpg" descr="myself1.jpg"/>
          <p:cNvPicPr>
            <a:picLocks noChangeAspect="1"/>
          </p:cNvPicPr>
          <p:nvPr/>
        </p:nvPicPr>
        <p:blipFill>
          <a:blip r:embed="rId3"/>
          <a:srcRect l="25118" r="25118" b="56131"/>
          <a:stretch>
            <a:fillRect/>
          </a:stretch>
        </p:blipFill>
        <p:spPr>
          <a:xfrm>
            <a:off x="20760259" y="10659328"/>
            <a:ext cx="3001903" cy="2351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1" animBg="1" advAuto="0"/>
      <p:bldP spid="306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FIGURE8.pdf" descr="FIGURE8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78" y="3889486"/>
            <a:ext cx="22801444" cy="9753384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310" name="2D Spontaneous Rupture Model : Supershear"/>
          <p:cNvSpPr txBox="1"/>
          <p:nvPr/>
        </p:nvSpPr>
        <p:spPr>
          <a:xfrm>
            <a:off x="4736337" y="2852457"/>
            <a:ext cx="1491132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2D Spontaneous Rupture Model : Supershear</a:t>
            </a:r>
          </a:p>
        </p:txBody>
      </p:sp>
      <p:sp>
        <p:nvSpPr>
          <p:cNvPr id="311" name="Mello, Bhat et al. 2016"/>
          <p:cNvSpPr txBox="1"/>
          <p:nvPr/>
        </p:nvSpPr>
        <p:spPr>
          <a:xfrm>
            <a:off x="20742097" y="1782563"/>
            <a:ext cx="31690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Mello, Bhat et al.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roup"/>
          <p:cNvGrpSpPr/>
          <p:nvPr/>
        </p:nvGrpSpPr>
        <p:grpSpPr>
          <a:xfrm>
            <a:off x="3324593" y="182213"/>
            <a:ext cx="17734814" cy="15443700"/>
            <a:chOff x="0" y="0"/>
            <a:chExt cx="17734813" cy="15443699"/>
          </a:xfrm>
        </p:grpSpPr>
        <p:pic>
          <p:nvPicPr>
            <p:cNvPr id="31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0"/>
              <a:ext cx="17734814" cy="15443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" name="Locked"/>
            <p:cNvSpPr txBox="1"/>
            <p:nvPr/>
          </p:nvSpPr>
          <p:spPr>
            <a:xfrm rot="20861763">
              <a:off x="5322938" y="11766643"/>
              <a:ext cx="1551738" cy="585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Locked</a:t>
              </a:r>
            </a:p>
          </p:txBody>
        </p:sp>
        <p:sp>
          <p:nvSpPr>
            <p:cNvPr id="315" name="Slipping"/>
            <p:cNvSpPr txBox="1"/>
            <p:nvPr/>
          </p:nvSpPr>
          <p:spPr>
            <a:xfrm rot="20861763">
              <a:off x="4954672" y="10166443"/>
              <a:ext cx="1678535" cy="585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/>
              </a:lvl1pPr>
            </a:lstStyle>
            <a:p>
              <a:r>
                <a:t>Slipping</a:t>
              </a:r>
            </a:p>
          </p:txBody>
        </p:sp>
      </p:grpSp>
      <p:sp>
        <p:nvSpPr>
          <p:cNvPr id="317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318" name="3D Steady State Cohesive Zone Model : Supershear"/>
          <p:cNvSpPr txBox="1"/>
          <p:nvPr/>
        </p:nvSpPr>
        <p:spPr>
          <a:xfrm>
            <a:off x="3706399" y="2852457"/>
            <a:ext cx="16971202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3D Steady State Cohesive Zone Model : Supershear</a:t>
            </a:r>
          </a:p>
        </p:txBody>
      </p:sp>
      <p:sp>
        <p:nvSpPr>
          <p:cNvPr id="319" name="Dunham &amp; Bhat 2008"/>
          <p:cNvSpPr txBox="1"/>
          <p:nvPr/>
        </p:nvSpPr>
        <p:spPr>
          <a:xfrm>
            <a:off x="21119896" y="13136363"/>
            <a:ext cx="302300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Dunham &amp; Bhat 2008</a:t>
            </a:r>
          </a:p>
        </p:txBody>
      </p:sp>
      <p:grpSp>
        <p:nvGrpSpPr>
          <p:cNvPr id="322" name="Group"/>
          <p:cNvGrpSpPr/>
          <p:nvPr/>
        </p:nvGrpSpPr>
        <p:grpSpPr>
          <a:xfrm>
            <a:off x="13783395" y="10548619"/>
            <a:ext cx="9315214" cy="972977"/>
            <a:chOff x="0" y="0"/>
            <a:chExt cx="9315212" cy="972976"/>
          </a:xfrm>
        </p:grpSpPr>
        <p:sp>
          <p:nvSpPr>
            <p:cNvPr id="320" name="Line"/>
            <p:cNvSpPr/>
            <p:nvPr/>
          </p:nvSpPr>
          <p:spPr>
            <a:xfrm flipH="1" flipV="1">
              <a:off x="0" y="512278"/>
              <a:ext cx="3023007" cy="1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930" y="0"/>
              <a:ext cx="6114283" cy="9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5" name="Group"/>
          <p:cNvGrpSpPr/>
          <p:nvPr/>
        </p:nvGrpSpPr>
        <p:grpSpPr>
          <a:xfrm>
            <a:off x="14452666" y="7539527"/>
            <a:ext cx="6237819" cy="565742"/>
            <a:chOff x="0" y="0"/>
            <a:chExt cx="6237818" cy="565740"/>
          </a:xfrm>
        </p:grpSpPr>
        <p:sp>
          <p:nvSpPr>
            <p:cNvPr id="323" name="Line"/>
            <p:cNvSpPr/>
            <p:nvPr/>
          </p:nvSpPr>
          <p:spPr>
            <a:xfrm flipH="1" flipV="1">
              <a:off x="0" y="282871"/>
              <a:ext cx="3023007" cy="1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2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4811" y="0"/>
              <a:ext cx="3023008" cy="565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8" name="Group"/>
          <p:cNvGrpSpPr/>
          <p:nvPr/>
        </p:nvGrpSpPr>
        <p:grpSpPr>
          <a:xfrm>
            <a:off x="716305" y="7296370"/>
            <a:ext cx="10409368" cy="1052056"/>
            <a:chOff x="0" y="0"/>
            <a:chExt cx="10409367" cy="1052055"/>
          </a:xfrm>
        </p:grpSpPr>
        <p:pic>
          <p:nvPicPr>
            <p:cNvPr id="32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744058" cy="1052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" name="Line"/>
            <p:cNvSpPr/>
            <p:nvPr/>
          </p:nvSpPr>
          <p:spPr>
            <a:xfrm>
              <a:off x="6395086" y="607692"/>
              <a:ext cx="4014282" cy="1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32" name="Group"/>
          <p:cNvGrpSpPr/>
          <p:nvPr/>
        </p:nvGrpSpPr>
        <p:grpSpPr>
          <a:xfrm>
            <a:off x="13462000" y="2160697"/>
            <a:ext cx="7735709" cy="1942111"/>
            <a:chOff x="0" y="0"/>
            <a:chExt cx="7735708" cy="1942109"/>
          </a:xfrm>
        </p:grpSpPr>
        <p:pic>
          <p:nvPicPr>
            <p:cNvPr id="329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2653" y="0"/>
              <a:ext cx="4393056" cy="592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0" name="Line"/>
            <p:cNvSpPr/>
            <p:nvPr/>
          </p:nvSpPr>
          <p:spPr>
            <a:xfrm flipV="1">
              <a:off x="-1" y="219442"/>
              <a:ext cx="3254187" cy="415120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31" name="Line"/>
            <p:cNvSpPr/>
            <p:nvPr/>
          </p:nvSpPr>
          <p:spPr>
            <a:xfrm flipV="1">
              <a:off x="934106" y="375380"/>
              <a:ext cx="2410082" cy="1566730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36" name="Group"/>
          <p:cNvGrpSpPr/>
          <p:nvPr/>
        </p:nvGrpSpPr>
        <p:grpSpPr>
          <a:xfrm>
            <a:off x="3542150" y="2767412"/>
            <a:ext cx="8353992" cy="1856885"/>
            <a:chOff x="0" y="0"/>
            <a:chExt cx="8353990" cy="1856884"/>
          </a:xfrm>
        </p:grpSpPr>
        <p:pic>
          <p:nvPicPr>
            <p:cNvPr id="333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129440"/>
              <a:ext cx="5111271" cy="632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" name="Line"/>
            <p:cNvSpPr/>
            <p:nvPr/>
          </p:nvSpPr>
          <p:spPr>
            <a:xfrm flipH="1">
              <a:off x="5332031" y="0"/>
              <a:ext cx="2225619" cy="1411377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35" name="Line"/>
            <p:cNvSpPr/>
            <p:nvPr/>
          </p:nvSpPr>
          <p:spPr>
            <a:xfrm flipH="1" flipV="1">
              <a:off x="5332031" y="1523999"/>
              <a:ext cx="3021960" cy="332886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5" animBg="1" advAuto="0"/>
      <p:bldP spid="317" grpId="1" animBg="1" advAuto="0"/>
      <p:bldP spid="317" grpId="3" animBg="1" advAuto="0"/>
      <p:bldP spid="318" grpId="2" animBg="1" advAuto="0"/>
      <p:bldP spid="318" grpId="4" animBg="1" advAuto="0"/>
      <p:bldP spid="322" grpId="8" animBg="1" advAuto="0"/>
      <p:bldP spid="325" grpId="6" animBg="1" advAuto="0"/>
      <p:bldP spid="328" grpId="7" animBg="1" advAuto="0"/>
      <p:bldP spid="332" grpId="9" animBg="1" advAuto="0"/>
      <p:bldP spid="336" grpId="1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339" name="3D Steady State Cohesive Zone Model : Supershear"/>
          <p:cNvSpPr txBox="1"/>
          <p:nvPr/>
        </p:nvSpPr>
        <p:spPr>
          <a:xfrm>
            <a:off x="3706399" y="2852457"/>
            <a:ext cx="16971202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3D Steady State Cohesive Zone Model : Supershear</a:t>
            </a:r>
          </a:p>
        </p:txBody>
      </p:sp>
      <p:sp>
        <p:nvSpPr>
          <p:cNvPr id="340" name="Dunham &amp; Bhat 2008"/>
          <p:cNvSpPr txBox="1"/>
          <p:nvPr/>
        </p:nvSpPr>
        <p:spPr>
          <a:xfrm>
            <a:off x="21119896" y="13136363"/>
            <a:ext cx="302300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Dunham &amp; Bhat 2008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5154590"/>
            <a:ext cx="8183493" cy="6077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268" y="4905999"/>
            <a:ext cx="8183493" cy="8094175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Rupture tip causes medium to bulge on the compressional side and dimple on the extensional side…"/>
          <p:cNvSpPr txBox="1"/>
          <p:nvPr/>
        </p:nvSpPr>
        <p:spPr>
          <a:xfrm>
            <a:off x="9452856" y="4518291"/>
            <a:ext cx="7063470" cy="867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4100"/>
              </a:spcBef>
              <a:buSzPct val="100000"/>
              <a:buChar char="•"/>
              <a:defRPr sz="4400" spc="-44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Rupture tip causes medium to bulge on the compressional side and dimple on the extensional side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4100"/>
              </a:spcBef>
              <a:buSzPct val="100000"/>
              <a:buChar char="•"/>
              <a:defRPr sz="4400" spc="-44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To maintain the traction-free surface, Rayleigh waves are generated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4100"/>
              </a:spcBef>
              <a:buSzPct val="100000"/>
              <a:buChar char="•"/>
              <a:defRPr sz="4400" spc="-44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If rupture is supershear =&gt; superRayleigh =&gt; Rayleigh Mach fronts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2" animBg="1" advAuto="0"/>
      <p:bldP spid="343" grpId="1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16" y="981168"/>
            <a:ext cx="14504308" cy="10953504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Dunham &amp; Bhat 2008"/>
          <p:cNvSpPr txBox="1"/>
          <p:nvPr/>
        </p:nvSpPr>
        <p:spPr>
          <a:xfrm>
            <a:off x="21119896" y="13136363"/>
            <a:ext cx="302300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Dunham &amp; Bhat 2008</a:t>
            </a:r>
          </a:p>
        </p:txBody>
      </p:sp>
      <p:sp>
        <p:nvSpPr>
          <p:cNvPr id="347" name="Star"/>
          <p:cNvSpPr/>
          <p:nvPr/>
        </p:nvSpPr>
        <p:spPr>
          <a:xfrm>
            <a:off x="1039049" y="11295918"/>
            <a:ext cx="969902" cy="92243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" name="0"/>
          <p:cNvSpPr txBox="1"/>
          <p:nvPr/>
        </p:nvSpPr>
        <p:spPr>
          <a:xfrm>
            <a:off x="1300911" y="12505156"/>
            <a:ext cx="446178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0</a:t>
            </a:r>
          </a:p>
        </p:txBody>
      </p:sp>
      <p:sp>
        <p:nvSpPr>
          <p:cNvPr id="349" name="150km"/>
          <p:cNvSpPr txBox="1"/>
          <p:nvPr/>
        </p:nvSpPr>
        <p:spPr>
          <a:xfrm>
            <a:off x="11227561" y="12505156"/>
            <a:ext cx="19288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150km</a:t>
            </a:r>
          </a:p>
        </p:txBody>
      </p:sp>
      <p:sp>
        <p:nvSpPr>
          <p:cNvPr id="350" name="0"/>
          <p:cNvSpPr txBox="1"/>
          <p:nvPr/>
        </p:nvSpPr>
        <p:spPr>
          <a:xfrm>
            <a:off x="462711" y="11158956"/>
            <a:ext cx="446178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0</a:t>
            </a:r>
          </a:p>
        </p:txBody>
      </p:sp>
      <p:sp>
        <p:nvSpPr>
          <p:cNvPr id="351" name="150km"/>
          <p:cNvSpPr txBox="1"/>
          <p:nvPr/>
        </p:nvSpPr>
        <p:spPr>
          <a:xfrm rot="16200000">
            <a:off x="-247807" y="1178244"/>
            <a:ext cx="19288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150km</a:t>
            </a:r>
          </a:p>
        </p:txBody>
      </p:sp>
      <p:sp>
        <p:nvSpPr>
          <p:cNvPr id="352" name="0"/>
          <p:cNvSpPr txBox="1"/>
          <p:nvPr/>
        </p:nvSpPr>
        <p:spPr>
          <a:xfrm>
            <a:off x="1399448" y="186156"/>
            <a:ext cx="4461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0</a:t>
            </a:r>
          </a:p>
        </p:txBody>
      </p:sp>
      <p:sp>
        <p:nvSpPr>
          <p:cNvPr id="353" name="15W"/>
          <p:cNvSpPr txBox="1"/>
          <p:nvPr/>
        </p:nvSpPr>
        <p:spPr>
          <a:xfrm>
            <a:off x="11625144" y="186156"/>
            <a:ext cx="1330783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15</a:t>
            </a:r>
            <a:r>
              <a:rPr i="1"/>
              <a:t>W</a:t>
            </a:r>
          </a:p>
        </p:txBody>
      </p:sp>
      <p:sp>
        <p:nvSpPr>
          <p:cNvPr id="354" name="0"/>
          <p:cNvSpPr txBox="1"/>
          <p:nvPr/>
        </p:nvSpPr>
        <p:spPr>
          <a:xfrm>
            <a:off x="16109111" y="11289640"/>
            <a:ext cx="446178" cy="79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0</a:t>
            </a:r>
          </a:p>
        </p:txBody>
      </p:sp>
      <p:sp>
        <p:nvSpPr>
          <p:cNvPr id="355" name="15W"/>
          <p:cNvSpPr txBox="1"/>
          <p:nvPr/>
        </p:nvSpPr>
        <p:spPr>
          <a:xfrm rot="16200000">
            <a:off x="15666808" y="1004128"/>
            <a:ext cx="1330784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15</a:t>
            </a:r>
            <a:r>
              <a:rPr i="1"/>
              <a:t>W</a:t>
            </a:r>
          </a:p>
        </p:txBody>
      </p:sp>
      <p:sp>
        <p:nvSpPr>
          <p:cNvPr id="356" name="50km"/>
          <p:cNvSpPr txBox="1"/>
          <p:nvPr/>
        </p:nvSpPr>
        <p:spPr>
          <a:xfrm>
            <a:off x="4484700" y="12505156"/>
            <a:ext cx="1597000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50km</a:t>
            </a:r>
          </a:p>
        </p:txBody>
      </p:sp>
      <p:sp>
        <p:nvSpPr>
          <p:cNvPr id="357" name="100km"/>
          <p:cNvSpPr txBox="1"/>
          <p:nvPr/>
        </p:nvSpPr>
        <p:spPr>
          <a:xfrm>
            <a:off x="7694954" y="12505156"/>
            <a:ext cx="19288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100km</a:t>
            </a:r>
          </a:p>
        </p:txBody>
      </p:sp>
      <p:sp>
        <p:nvSpPr>
          <p:cNvPr id="358" name="10W"/>
          <p:cNvSpPr txBox="1"/>
          <p:nvPr/>
        </p:nvSpPr>
        <p:spPr>
          <a:xfrm>
            <a:off x="7994001" y="186156"/>
            <a:ext cx="1330783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10</a:t>
            </a:r>
            <a:r>
              <a:rPr i="1"/>
              <a:t>W</a:t>
            </a:r>
          </a:p>
        </p:txBody>
      </p:sp>
      <p:sp>
        <p:nvSpPr>
          <p:cNvPr id="359" name="5W"/>
          <p:cNvSpPr txBox="1"/>
          <p:nvPr/>
        </p:nvSpPr>
        <p:spPr>
          <a:xfrm>
            <a:off x="4528796" y="186156"/>
            <a:ext cx="998906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5</a:t>
            </a:r>
            <a:r>
              <a:rPr i="1"/>
              <a:t>W</a:t>
            </a:r>
          </a:p>
        </p:txBody>
      </p:sp>
      <p:sp>
        <p:nvSpPr>
          <p:cNvPr id="360" name="50km"/>
          <p:cNvSpPr txBox="1"/>
          <p:nvPr/>
        </p:nvSpPr>
        <p:spPr>
          <a:xfrm rot="16200000">
            <a:off x="-81869" y="7795143"/>
            <a:ext cx="1597001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50km</a:t>
            </a:r>
          </a:p>
        </p:txBody>
      </p:sp>
      <p:sp>
        <p:nvSpPr>
          <p:cNvPr id="361" name="100km"/>
          <p:cNvSpPr txBox="1"/>
          <p:nvPr/>
        </p:nvSpPr>
        <p:spPr>
          <a:xfrm rot="16200000">
            <a:off x="-278638" y="4162943"/>
            <a:ext cx="19288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100km</a:t>
            </a:r>
          </a:p>
        </p:txBody>
      </p:sp>
      <p:sp>
        <p:nvSpPr>
          <p:cNvPr id="362" name="5W"/>
          <p:cNvSpPr txBox="1"/>
          <p:nvPr/>
        </p:nvSpPr>
        <p:spPr>
          <a:xfrm rot="16200000">
            <a:off x="15848163" y="7915156"/>
            <a:ext cx="998907" cy="79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5</a:t>
            </a:r>
            <a:r>
              <a:rPr i="1"/>
              <a:t>W</a:t>
            </a:r>
          </a:p>
        </p:txBody>
      </p:sp>
      <p:sp>
        <p:nvSpPr>
          <p:cNvPr id="363" name="10W"/>
          <p:cNvSpPr txBox="1"/>
          <p:nvPr/>
        </p:nvSpPr>
        <p:spPr>
          <a:xfrm rot="16200000">
            <a:off x="15651392" y="4282955"/>
            <a:ext cx="1330783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10</a:t>
            </a:r>
            <a:r>
              <a:rPr i="1"/>
              <a:t>W</a:t>
            </a:r>
          </a:p>
        </p:txBody>
      </p:sp>
      <p:pic>
        <p:nvPicPr>
          <p:cNvPr id="364" name="AI_model.pdf" descr="AI_mode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9896" y="5398615"/>
            <a:ext cx="8053311" cy="448244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ub-Rayleigh Rupture…"/>
          <p:cNvSpPr txBox="1"/>
          <p:nvPr/>
        </p:nvSpPr>
        <p:spPr>
          <a:xfrm>
            <a:off x="1939328" y="1321466"/>
            <a:ext cx="5163744" cy="147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3800" b="1">
                <a:solidFill>
                  <a:schemeClr val="accent3">
                    <a:hueOff val="263036"/>
                    <a:satOff val="49643"/>
                    <a:lumOff val="-25950"/>
                  </a:schemeClr>
                </a:solidFill>
              </a:defRPr>
            </a:pPr>
            <a:r>
              <a:t>Sub-Rayleigh Rupture</a:t>
            </a:r>
          </a:p>
          <a:p>
            <a:pPr>
              <a:lnSpc>
                <a:spcPct val="140000"/>
              </a:lnSpc>
              <a:defRPr sz="3800" i="1">
                <a:solidFill>
                  <a:schemeClr val="accent3">
                    <a:hueOff val="263036"/>
                    <a:satOff val="49643"/>
                    <a:lumOff val="-25950"/>
                  </a:schemeClr>
                </a:solidFill>
              </a:defRPr>
            </a:pPr>
            <a:r>
              <a:t>Fault Normal Velocity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87" y="997947"/>
            <a:ext cx="14441766" cy="1089039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Dunham &amp; Bhat 2008"/>
          <p:cNvSpPr txBox="1"/>
          <p:nvPr/>
        </p:nvSpPr>
        <p:spPr>
          <a:xfrm>
            <a:off x="21119896" y="13136363"/>
            <a:ext cx="302300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Dunham &amp; Bhat 2008</a:t>
            </a:r>
          </a:p>
        </p:txBody>
      </p:sp>
      <p:sp>
        <p:nvSpPr>
          <p:cNvPr id="369" name="Star"/>
          <p:cNvSpPr/>
          <p:nvPr/>
        </p:nvSpPr>
        <p:spPr>
          <a:xfrm>
            <a:off x="1039049" y="11295918"/>
            <a:ext cx="969902" cy="92243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0" name="0"/>
          <p:cNvSpPr txBox="1"/>
          <p:nvPr/>
        </p:nvSpPr>
        <p:spPr>
          <a:xfrm>
            <a:off x="1300911" y="12505156"/>
            <a:ext cx="446178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0</a:t>
            </a:r>
          </a:p>
        </p:txBody>
      </p:sp>
      <p:sp>
        <p:nvSpPr>
          <p:cNvPr id="371" name="150km"/>
          <p:cNvSpPr txBox="1"/>
          <p:nvPr/>
        </p:nvSpPr>
        <p:spPr>
          <a:xfrm>
            <a:off x="11227561" y="12505156"/>
            <a:ext cx="19288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150km</a:t>
            </a:r>
          </a:p>
        </p:txBody>
      </p:sp>
      <p:sp>
        <p:nvSpPr>
          <p:cNvPr id="372" name="0"/>
          <p:cNvSpPr txBox="1"/>
          <p:nvPr/>
        </p:nvSpPr>
        <p:spPr>
          <a:xfrm>
            <a:off x="462711" y="11158956"/>
            <a:ext cx="446178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0</a:t>
            </a:r>
          </a:p>
        </p:txBody>
      </p:sp>
      <p:sp>
        <p:nvSpPr>
          <p:cNvPr id="373" name="150km"/>
          <p:cNvSpPr txBox="1"/>
          <p:nvPr/>
        </p:nvSpPr>
        <p:spPr>
          <a:xfrm rot="16200000">
            <a:off x="-247807" y="1178244"/>
            <a:ext cx="19288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150km</a:t>
            </a:r>
          </a:p>
        </p:txBody>
      </p:sp>
      <p:sp>
        <p:nvSpPr>
          <p:cNvPr id="374" name="0"/>
          <p:cNvSpPr txBox="1"/>
          <p:nvPr/>
        </p:nvSpPr>
        <p:spPr>
          <a:xfrm>
            <a:off x="1399448" y="186156"/>
            <a:ext cx="4461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0</a:t>
            </a:r>
          </a:p>
        </p:txBody>
      </p:sp>
      <p:sp>
        <p:nvSpPr>
          <p:cNvPr id="375" name="15W"/>
          <p:cNvSpPr txBox="1"/>
          <p:nvPr/>
        </p:nvSpPr>
        <p:spPr>
          <a:xfrm>
            <a:off x="11625144" y="186156"/>
            <a:ext cx="1330783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15</a:t>
            </a:r>
            <a:r>
              <a:rPr i="1"/>
              <a:t>W</a:t>
            </a:r>
          </a:p>
        </p:txBody>
      </p:sp>
      <p:sp>
        <p:nvSpPr>
          <p:cNvPr id="376" name="0"/>
          <p:cNvSpPr txBox="1"/>
          <p:nvPr/>
        </p:nvSpPr>
        <p:spPr>
          <a:xfrm>
            <a:off x="16109111" y="11289640"/>
            <a:ext cx="446178" cy="79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0</a:t>
            </a:r>
          </a:p>
        </p:txBody>
      </p:sp>
      <p:sp>
        <p:nvSpPr>
          <p:cNvPr id="377" name="15W"/>
          <p:cNvSpPr txBox="1"/>
          <p:nvPr/>
        </p:nvSpPr>
        <p:spPr>
          <a:xfrm rot="16200000">
            <a:off x="15666808" y="1004128"/>
            <a:ext cx="1330784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15</a:t>
            </a:r>
            <a:r>
              <a:rPr i="1"/>
              <a:t>W</a:t>
            </a:r>
          </a:p>
        </p:txBody>
      </p:sp>
      <p:sp>
        <p:nvSpPr>
          <p:cNvPr id="378" name="50km"/>
          <p:cNvSpPr txBox="1"/>
          <p:nvPr/>
        </p:nvSpPr>
        <p:spPr>
          <a:xfrm>
            <a:off x="4484700" y="12505156"/>
            <a:ext cx="1597000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50km</a:t>
            </a:r>
          </a:p>
        </p:txBody>
      </p:sp>
      <p:sp>
        <p:nvSpPr>
          <p:cNvPr id="379" name="100km"/>
          <p:cNvSpPr txBox="1"/>
          <p:nvPr/>
        </p:nvSpPr>
        <p:spPr>
          <a:xfrm>
            <a:off x="7694954" y="12505156"/>
            <a:ext cx="19288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100km</a:t>
            </a:r>
          </a:p>
        </p:txBody>
      </p:sp>
      <p:sp>
        <p:nvSpPr>
          <p:cNvPr id="380" name="10W"/>
          <p:cNvSpPr txBox="1"/>
          <p:nvPr/>
        </p:nvSpPr>
        <p:spPr>
          <a:xfrm>
            <a:off x="7994001" y="186156"/>
            <a:ext cx="1330783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10</a:t>
            </a:r>
            <a:r>
              <a:rPr i="1"/>
              <a:t>W</a:t>
            </a:r>
          </a:p>
        </p:txBody>
      </p:sp>
      <p:sp>
        <p:nvSpPr>
          <p:cNvPr id="381" name="5W"/>
          <p:cNvSpPr txBox="1"/>
          <p:nvPr/>
        </p:nvSpPr>
        <p:spPr>
          <a:xfrm>
            <a:off x="4528796" y="186156"/>
            <a:ext cx="998906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5</a:t>
            </a:r>
            <a:r>
              <a:rPr i="1"/>
              <a:t>W</a:t>
            </a:r>
          </a:p>
        </p:txBody>
      </p:sp>
      <p:sp>
        <p:nvSpPr>
          <p:cNvPr id="382" name="50km"/>
          <p:cNvSpPr txBox="1"/>
          <p:nvPr/>
        </p:nvSpPr>
        <p:spPr>
          <a:xfrm rot="16200000">
            <a:off x="-81869" y="7795143"/>
            <a:ext cx="1597001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50km</a:t>
            </a:r>
          </a:p>
        </p:txBody>
      </p:sp>
      <p:sp>
        <p:nvSpPr>
          <p:cNvPr id="383" name="100km"/>
          <p:cNvSpPr txBox="1"/>
          <p:nvPr/>
        </p:nvSpPr>
        <p:spPr>
          <a:xfrm rot="16200000">
            <a:off x="-278638" y="4162943"/>
            <a:ext cx="1928877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r>
              <a:t>100km</a:t>
            </a:r>
          </a:p>
        </p:txBody>
      </p:sp>
      <p:sp>
        <p:nvSpPr>
          <p:cNvPr id="384" name="5W"/>
          <p:cNvSpPr txBox="1"/>
          <p:nvPr/>
        </p:nvSpPr>
        <p:spPr>
          <a:xfrm rot="16200000">
            <a:off x="15848163" y="7915156"/>
            <a:ext cx="998907" cy="79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5</a:t>
            </a:r>
            <a:r>
              <a:rPr i="1"/>
              <a:t>W</a:t>
            </a:r>
          </a:p>
        </p:txBody>
      </p:sp>
      <p:sp>
        <p:nvSpPr>
          <p:cNvPr id="385" name="10W"/>
          <p:cNvSpPr txBox="1"/>
          <p:nvPr/>
        </p:nvSpPr>
        <p:spPr>
          <a:xfrm rot="16200000">
            <a:off x="15651392" y="4282955"/>
            <a:ext cx="1330783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10</a:t>
            </a:r>
            <a:r>
              <a:rPr i="1"/>
              <a:t>W</a:t>
            </a:r>
          </a:p>
        </p:txBody>
      </p:sp>
      <p:pic>
        <p:nvPicPr>
          <p:cNvPr id="386" name="AI_model.pdf" descr="AI_mode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9896" y="5398615"/>
            <a:ext cx="8053311" cy="448244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upershear Rupture…"/>
          <p:cNvSpPr txBox="1"/>
          <p:nvPr/>
        </p:nvSpPr>
        <p:spPr>
          <a:xfrm>
            <a:off x="2153119" y="1321466"/>
            <a:ext cx="4736162" cy="147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3800" b="1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pPr>
            <a:r>
              <a:t>Supershear Rupture</a:t>
            </a:r>
          </a:p>
          <a:p>
            <a:pPr>
              <a:lnSpc>
                <a:spcPct val="140000"/>
              </a:lnSpc>
              <a:defRPr sz="3800" i="1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pPr>
            <a:r>
              <a:t>Fault Parallel Velocity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390" name="Sub to Supershear Transition"/>
          <p:cNvSpPr txBox="1"/>
          <p:nvPr/>
        </p:nvSpPr>
        <p:spPr>
          <a:xfrm>
            <a:off x="7388193" y="2852457"/>
            <a:ext cx="9607614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Sub to Supershear Transition</a:t>
            </a:r>
          </a:p>
        </p:txBody>
      </p:sp>
      <p:sp>
        <p:nvSpPr>
          <p:cNvPr id="391" name="Burridge (1973) &amp; Andrews (1976) : Mother-Daughter transition mechanism"/>
          <p:cNvSpPr txBox="1"/>
          <p:nvPr/>
        </p:nvSpPr>
        <p:spPr>
          <a:xfrm>
            <a:off x="-1" y="4330877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Burridge (1973) &amp; Andrews (1976) : Mother-Daughter transition mechanism </a:t>
            </a:r>
          </a:p>
        </p:txBody>
      </p:sp>
      <p:pic>
        <p:nvPicPr>
          <p:cNvPr id="392" name="Untitled-2.jpg" descr="Untitled-2.jpg"/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2546487" y="5523829"/>
            <a:ext cx="19291026" cy="8004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1" animBg="1" advAuto="0"/>
      <p:bldP spid="392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lassical View of an Earthquake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 defTabSz="2194559">
              <a:lnSpc>
                <a:spcPct val="100000"/>
              </a:lnSpc>
              <a:defRPr sz="11520" spc="-115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Classical View of an Earthquake</a:t>
            </a:r>
          </a:p>
        </p:txBody>
      </p:sp>
      <p:sp>
        <p:nvSpPr>
          <p:cNvPr id="173" name="Tectonic plates try to slide past each around faults…"/>
          <p:cNvSpPr txBox="1">
            <a:spLocks noGrp="1"/>
          </p:cNvSpPr>
          <p:nvPr>
            <p:ph type="body" sz="half" idx="1"/>
          </p:nvPr>
        </p:nvSpPr>
        <p:spPr>
          <a:xfrm>
            <a:off x="511048" y="3645540"/>
            <a:ext cx="11308829" cy="950261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800"/>
              </a:spcBef>
              <a:buSzTx/>
              <a:buNone/>
            </a:pPr>
            <a:r>
              <a:t>Tectonic plates try to slide past each around </a:t>
            </a:r>
            <a:r>
              <a:rPr b="1" u="sng"/>
              <a:t>faults</a:t>
            </a:r>
          </a:p>
          <a:p>
            <a:pPr marL="0" indent="0">
              <a:spcBef>
                <a:spcPts val="5800"/>
              </a:spcBef>
              <a:buSzTx/>
              <a:buNone/>
            </a:pPr>
            <a:r>
              <a:t>The faults resist this motion due to </a:t>
            </a:r>
            <a:r>
              <a:rPr b="1" u="sng"/>
              <a:t>friction</a:t>
            </a:r>
          </a:p>
          <a:p>
            <a:pPr marL="0" indent="0">
              <a:spcBef>
                <a:spcPts val="5800"/>
              </a:spcBef>
              <a:buSzTx/>
              <a:buNone/>
            </a:pPr>
            <a:r>
              <a:t>This builds up </a:t>
            </a:r>
            <a:r>
              <a:rPr b="1" u="sng"/>
              <a:t>energy</a:t>
            </a:r>
            <a:r>
              <a:t> in the medium and increases </a:t>
            </a:r>
            <a:r>
              <a:rPr b="1" u="sng"/>
              <a:t>stress</a:t>
            </a:r>
            <a:r>
              <a:t> on the faults</a:t>
            </a:r>
          </a:p>
          <a:p>
            <a:pPr marL="0" indent="0">
              <a:spcBef>
                <a:spcPts val="5800"/>
              </a:spcBef>
              <a:buSzTx/>
              <a:buNone/>
            </a:pPr>
            <a:r>
              <a:t>Once the stresses exceed frictional resistance the plates slide past each other as the fault </a:t>
            </a:r>
            <a:r>
              <a:rPr b="1" u="sng"/>
              <a:t>ruptures</a:t>
            </a:r>
            <a:r>
              <a:rPr b="1"/>
              <a:t> </a:t>
            </a:r>
            <a:r>
              <a:rPr i="1"/>
              <a:t>(unzips)</a:t>
            </a:r>
          </a:p>
          <a:p>
            <a:pPr marL="0" indent="0">
              <a:spcBef>
                <a:spcPts val="5800"/>
              </a:spcBef>
              <a:buSzTx/>
              <a:buNone/>
            </a:pPr>
            <a:r>
              <a:t>This leads to a sudden release of the stored energy called an </a:t>
            </a:r>
            <a:r>
              <a:rPr b="1" u="sng"/>
              <a:t>Earthquake</a:t>
            </a:r>
          </a:p>
        </p:txBody>
      </p:sp>
      <p:pic>
        <p:nvPicPr>
          <p:cNvPr id="174" name="EQCycle.m4v" descr="EQCycle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79940" y="3604273"/>
            <a:ext cx="12237102" cy="917782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Video courtesy USGS"/>
          <p:cNvSpPr txBox="1"/>
          <p:nvPr/>
        </p:nvSpPr>
        <p:spPr>
          <a:xfrm>
            <a:off x="21023504" y="12959820"/>
            <a:ext cx="307208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Video courtesy USGS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4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  <p:bldLst>
      <p:bldP spid="173" grpId="1" build="p" bldLvl="5" animBg="1" advAuto="0"/>
      <p:bldP spid="174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395" name="Sub to Supershear Transition"/>
          <p:cNvSpPr txBox="1"/>
          <p:nvPr/>
        </p:nvSpPr>
        <p:spPr>
          <a:xfrm>
            <a:off x="7388193" y="2852457"/>
            <a:ext cx="9607614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Sub to Supershear Transition</a:t>
            </a:r>
          </a:p>
        </p:txBody>
      </p:sp>
      <p:sp>
        <p:nvSpPr>
          <p:cNvPr id="396" name="Burridge (1973) &amp; Andrews (1976) : Mother-Daughter transition mechanism"/>
          <p:cNvSpPr txBox="1"/>
          <p:nvPr/>
        </p:nvSpPr>
        <p:spPr>
          <a:xfrm>
            <a:off x="-1" y="4330877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Burridge (1973) &amp; Andrews (1976) : Mother-Daughter transition mechanism </a:t>
            </a:r>
          </a:p>
        </p:txBody>
      </p:sp>
      <p:pic>
        <p:nvPicPr>
          <p:cNvPr id="397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26" y="5523829"/>
            <a:ext cx="20910548" cy="8098552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Dunham 2007"/>
          <p:cNvSpPr txBox="1"/>
          <p:nvPr/>
        </p:nvSpPr>
        <p:spPr>
          <a:xfrm>
            <a:off x="21568816" y="13104317"/>
            <a:ext cx="202356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Dunham 2007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1" animBg="1" advAuto="0"/>
      <p:bldP spid="397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401" name="Sub to Supershear Transition"/>
          <p:cNvSpPr txBox="1"/>
          <p:nvPr/>
        </p:nvSpPr>
        <p:spPr>
          <a:xfrm>
            <a:off x="7388193" y="2852457"/>
            <a:ext cx="9607614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Sub to Supershear Transition</a:t>
            </a:r>
          </a:p>
        </p:txBody>
      </p:sp>
      <p:sp>
        <p:nvSpPr>
          <p:cNvPr id="402" name="Bizzarri &amp; Das (2012) &amp; Liu et al. (2014) : Continuous transition possible under certain conditions"/>
          <p:cNvSpPr txBox="1"/>
          <p:nvPr/>
        </p:nvSpPr>
        <p:spPr>
          <a:xfrm>
            <a:off x="-1" y="4330877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Bizzarri &amp; Das (2012) &amp; Liu et al. (2014) : Continuous transition possible under certain conditions</a:t>
            </a:r>
          </a:p>
        </p:txBody>
      </p:sp>
      <p:sp>
        <p:nvSpPr>
          <p:cNvPr id="403" name="Liu et al 2014"/>
          <p:cNvSpPr txBox="1"/>
          <p:nvPr/>
        </p:nvSpPr>
        <p:spPr>
          <a:xfrm>
            <a:off x="21608592" y="13104317"/>
            <a:ext cx="194401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Liu et al 2014</a:t>
            </a:r>
          </a:p>
        </p:txBody>
      </p:sp>
      <p:pic>
        <p:nvPicPr>
          <p:cNvPr id="4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37" y="4904085"/>
            <a:ext cx="13901204" cy="8807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1" animBg="1" advAuto="0"/>
      <p:bldP spid="404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heory"/>
          <p:cNvSpPr txBox="1">
            <a:spLocks noGrp="1"/>
          </p:cNvSpPr>
          <p:nvPr>
            <p:ph type="title"/>
          </p:nvPr>
        </p:nvSpPr>
        <p:spPr>
          <a:xfrm>
            <a:off x="1154503" y="6494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407" name="Sub to Supershear Transition : Off-Fault Damage"/>
          <p:cNvSpPr txBox="1"/>
          <p:nvPr/>
        </p:nvSpPr>
        <p:spPr>
          <a:xfrm>
            <a:off x="4181728" y="1789562"/>
            <a:ext cx="16020543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Sub to Supershear Transition : Off-Fault Damage</a:t>
            </a:r>
          </a:p>
        </p:txBody>
      </p:sp>
      <p:grpSp>
        <p:nvGrpSpPr>
          <p:cNvPr id="414" name="Group"/>
          <p:cNvGrpSpPr/>
          <p:nvPr/>
        </p:nvGrpSpPr>
        <p:grpSpPr>
          <a:xfrm>
            <a:off x="1956579" y="2825587"/>
            <a:ext cx="20470842" cy="2066572"/>
            <a:chOff x="0" y="0"/>
            <a:chExt cx="20470840" cy="2066571"/>
          </a:xfrm>
        </p:grpSpPr>
        <p:pic>
          <p:nvPicPr>
            <p:cNvPr id="408" name="Image" descr="Image"/>
            <p:cNvPicPr>
              <a:picLocks noChangeAspect="1"/>
            </p:cNvPicPr>
            <p:nvPr/>
          </p:nvPicPr>
          <p:blipFill>
            <a:blip r:embed="rId2"/>
            <a:srcRect t="86494"/>
            <a:stretch>
              <a:fillRect/>
            </a:stretch>
          </p:blipFill>
          <p:spPr>
            <a:xfrm>
              <a:off x="4962881" y="0"/>
              <a:ext cx="11243258" cy="2066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9" name="Subshear"/>
            <p:cNvSpPr txBox="1"/>
            <p:nvPr/>
          </p:nvSpPr>
          <p:spPr>
            <a:xfrm>
              <a:off x="7496683" y="182245"/>
              <a:ext cx="1491997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r>
                <a:t>Subshear</a:t>
              </a:r>
            </a:p>
          </p:txBody>
        </p:sp>
        <p:sp>
          <p:nvSpPr>
            <p:cNvPr id="410" name="Transition"/>
            <p:cNvSpPr txBox="1"/>
            <p:nvPr/>
          </p:nvSpPr>
          <p:spPr>
            <a:xfrm>
              <a:off x="10031305" y="166437"/>
              <a:ext cx="1541984" cy="461059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  <p:sp>
          <p:nvSpPr>
            <p:cNvPr id="411" name="Supershear"/>
            <p:cNvSpPr txBox="1"/>
            <p:nvPr/>
          </p:nvSpPr>
          <p:spPr>
            <a:xfrm>
              <a:off x="12668013" y="182245"/>
              <a:ext cx="1785519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r>
                <a:t>Supershear</a:t>
              </a:r>
            </a:p>
          </p:txBody>
        </p:sp>
        <p:sp>
          <p:nvSpPr>
            <p:cNvPr id="412" name="Mohr-Coulomb Plasticity"/>
            <p:cNvSpPr txBox="1"/>
            <p:nvPr/>
          </p:nvSpPr>
          <p:spPr>
            <a:xfrm>
              <a:off x="0" y="530642"/>
              <a:ext cx="4584701" cy="585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130300">
                <a:lnSpc>
                  <a:spcPct val="100000"/>
                </a:lnSpc>
                <a:defRPr sz="3200" i="1"/>
              </a:lvl1pPr>
            </a:lstStyle>
            <a:p>
              <a:r>
                <a:t>Mohr-Coulomb Plasticity</a:t>
              </a:r>
            </a:p>
          </p:txBody>
        </p:sp>
        <p:sp>
          <p:nvSpPr>
            <p:cNvPr id="413" name="Templeton &amp; Rice 2008"/>
            <p:cNvSpPr txBox="1"/>
            <p:nvPr/>
          </p:nvSpPr>
          <p:spPr>
            <a:xfrm>
              <a:off x="17211309" y="530847"/>
              <a:ext cx="3259532" cy="7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Templeton &amp; Rice 2008</a:t>
              </a:r>
            </a:p>
          </p:txBody>
        </p:sp>
      </p:grpSp>
      <p:grpSp>
        <p:nvGrpSpPr>
          <p:cNvPr id="421" name="Group"/>
          <p:cNvGrpSpPr/>
          <p:nvPr/>
        </p:nvGrpSpPr>
        <p:grpSpPr>
          <a:xfrm>
            <a:off x="2641160" y="4738291"/>
            <a:ext cx="19786261" cy="4241801"/>
            <a:chOff x="0" y="0"/>
            <a:chExt cx="19786260" cy="4241800"/>
          </a:xfrm>
        </p:grpSpPr>
        <p:pic>
          <p:nvPicPr>
            <p:cNvPr id="41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6766" y="0"/>
              <a:ext cx="12839701" cy="424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6" name="Subshear"/>
            <p:cNvSpPr txBox="1"/>
            <p:nvPr/>
          </p:nvSpPr>
          <p:spPr>
            <a:xfrm>
              <a:off x="6209092" y="1345028"/>
              <a:ext cx="1541984" cy="47376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b="1"/>
              </a:lvl1pPr>
            </a:lstStyle>
            <a:p>
              <a:r>
                <a:t>Subshear</a:t>
              </a:r>
            </a:p>
          </p:txBody>
        </p:sp>
        <p:sp>
          <p:nvSpPr>
            <p:cNvPr id="417" name="Transition"/>
            <p:cNvSpPr txBox="1"/>
            <p:nvPr/>
          </p:nvSpPr>
          <p:spPr>
            <a:xfrm>
              <a:off x="8101769" y="1022865"/>
              <a:ext cx="1541985" cy="473760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  <p:sp>
          <p:nvSpPr>
            <p:cNvPr id="418" name="Supershear"/>
            <p:cNvSpPr txBox="1"/>
            <p:nvPr/>
          </p:nvSpPr>
          <p:spPr>
            <a:xfrm>
              <a:off x="10965824" y="1319628"/>
              <a:ext cx="1785519" cy="47376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b="1"/>
              </a:lvl1pPr>
            </a:lstStyle>
            <a:p>
              <a:r>
                <a:t>Supershear</a:t>
              </a:r>
            </a:p>
          </p:txBody>
        </p:sp>
        <p:sp>
          <p:nvSpPr>
            <p:cNvPr id="419" name="Discrete Damage"/>
            <p:cNvSpPr txBox="1"/>
            <p:nvPr/>
          </p:nvSpPr>
          <p:spPr>
            <a:xfrm>
              <a:off x="0" y="1739239"/>
              <a:ext cx="3215539" cy="585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130300">
                <a:lnSpc>
                  <a:spcPct val="100000"/>
                </a:lnSpc>
                <a:defRPr sz="3200" i="1"/>
              </a:lvl1pPr>
            </a:lstStyle>
            <a:p>
              <a:r>
                <a:t>Discrete Damage</a:t>
              </a:r>
            </a:p>
          </p:txBody>
        </p:sp>
        <p:sp>
          <p:nvSpPr>
            <p:cNvPr id="420" name="Okubo et al 2019"/>
            <p:cNvSpPr txBox="1"/>
            <p:nvPr/>
          </p:nvSpPr>
          <p:spPr>
            <a:xfrm>
              <a:off x="17333839" y="1635155"/>
              <a:ext cx="2452422" cy="7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Okubo et al 2019</a:t>
              </a:r>
            </a:p>
          </p:txBody>
        </p:sp>
      </p:grpSp>
      <p:grpSp>
        <p:nvGrpSpPr>
          <p:cNvPr id="428" name="Group"/>
          <p:cNvGrpSpPr/>
          <p:nvPr/>
        </p:nvGrpSpPr>
        <p:grpSpPr>
          <a:xfrm>
            <a:off x="2384925" y="8550270"/>
            <a:ext cx="20042495" cy="5422901"/>
            <a:chOff x="0" y="0"/>
            <a:chExt cx="20042494" cy="5422900"/>
          </a:xfrm>
        </p:grpSpPr>
        <p:pic>
          <p:nvPicPr>
            <p:cNvPr id="42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6802" y="0"/>
              <a:ext cx="12992101" cy="5422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3" name="Supershear"/>
            <p:cNvSpPr txBox="1"/>
            <p:nvPr/>
          </p:nvSpPr>
          <p:spPr>
            <a:xfrm>
              <a:off x="14015231" y="1261415"/>
              <a:ext cx="1785519" cy="4610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b="1"/>
              </a:lvl1pPr>
            </a:lstStyle>
            <a:p>
              <a:r>
                <a:t>Supershear</a:t>
              </a:r>
            </a:p>
          </p:txBody>
        </p:sp>
        <p:sp>
          <p:nvSpPr>
            <p:cNvPr id="424" name="Subshear"/>
            <p:cNvSpPr txBox="1"/>
            <p:nvPr/>
          </p:nvSpPr>
          <p:spPr>
            <a:xfrm>
              <a:off x="8358005" y="1914715"/>
              <a:ext cx="1541984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b="1"/>
              </a:lvl1pPr>
            </a:lstStyle>
            <a:p>
              <a:r>
                <a:t>Subshear</a:t>
              </a:r>
            </a:p>
          </p:txBody>
        </p:sp>
        <p:sp>
          <p:nvSpPr>
            <p:cNvPr id="425" name="Transition"/>
            <p:cNvSpPr txBox="1"/>
            <p:nvPr/>
          </p:nvSpPr>
          <p:spPr>
            <a:xfrm>
              <a:off x="12475434" y="1914715"/>
              <a:ext cx="1541984" cy="461060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  <p:sp>
          <p:nvSpPr>
            <p:cNvPr id="426" name="Continuum Damage"/>
            <p:cNvSpPr txBox="1"/>
            <p:nvPr/>
          </p:nvSpPr>
          <p:spPr>
            <a:xfrm>
              <a:off x="0" y="2237950"/>
              <a:ext cx="3728009" cy="585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130300">
                <a:lnSpc>
                  <a:spcPct val="100000"/>
                </a:lnSpc>
                <a:defRPr sz="3200" i="1"/>
              </a:lvl1pPr>
            </a:lstStyle>
            <a:p>
              <a:r>
                <a:t>Continuum Damage</a:t>
              </a:r>
            </a:p>
          </p:txBody>
        </p:sp>
        <p:sp>
          <p:nvSpPr>
            <p:cNvPr id="427" name="Thomas &amp; Bhat 2018"/>
            <p:cNvSpPr txBox="1"/>
            <p:nvPr/>
          </p:nvSpPr>
          <p:spPr>
            <a:xfrm>
              <a:off x="17070694" y="2133866"/>
              <a:ext cx="2971801" cy="7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Thomas &amp; Bhat 2018</a:t>
              </a:r>
            </a:p>
          </p:txBody>
        </p:sp>
      </p:grpSp>
      <p:sp>
        <p:nvSpPr>
          <p:cNvPr id="429" name="Jara, Bruhat et al. 2021"/>
          <p:cNvSpPr txBox="1"/>
          <p:nvPr/>
        </p:nvSpPr>
        <p:spPr>
          <a:xfrm>
            <a:off x="20243800" y="13108859"/>
            <a:ext cx="408089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spcBef>
                <a:spcPts val="2400"/>
              </a:spcBef>
              <a:defRPr sz="3000"/>
            </a:lvl1pPr>
          </a:lstStyle>
          <a:p>
            <a:r>
              <a:t>Jara, Bruhat et al. 2021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1" animBg="1" advAuto="0"/>
      <p:bldP spid="421" grpId="2" animBg="1" advAuto="0"/>
      <p:bldP spid="428" grpId="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32" name="Wu (1972) : Stick-Slip experiments in Columbia Resin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Wu (1972) : Stick-Slip experiments in Columbia Resin</a:t>
            </a:r>
          </a:p>
        </p:txBody>
      </p:sp>
      <p:grpSp>
        <p:nvGrpSpPr>
          <p:cNvPr id="436" name="Group"/>
          <p:cNvGrpSpPr/>
          <p:nvPr/>
        </p:nvGrpSpPr>
        <p:grpSpPr>
          <a:xfrm>
            <a:off x="4098259" y="4446377"/>
            <a:ext cx="16187482" cy="5874401"/>
            <a:chOff x="0" y="0"/>
            <a:chExt cx="16187481" cy="5874400"/>
          </a:xfrm>
        </p:grpSpPr>
        <p:pic>
          <p:nvPicPr>
            <p:cNvPr id="43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16060" cy="587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7134" y="27208"/>
              <a:ext cx="8700348" cy="5819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5" name="Supershear ~ 1.1cs"/>
            <p:cNvSpPr txBox="1"/>
            <p:nvPr/>
          </p:nvSpPr>
          <p:spPr>
            <a:xfrm rot="21060000">
              <a:off x="10757968" y="4062387"/>
              <a:ext cx="3715437" cy="557742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Supershear ~ 1.1cs</a:t>
              </a:r>
            </a:p>
          </p:txBody>
        </p:sp>
      </p:grpSp>
      <p:sp>
        <p:nvSpPr>
          <p:cNvPr id="437" name="As Weertman (1969) theory disallowed supershear, it was forgotten. Probably!"/>
          <p:cNvSpPr txBox="1"/>
          <p:nvPr/>
        </p:nvSpPr>
        <p:spPr>
          <a:xfrm>
            <a:off x="1584632" y="11648030"/>
            <a:ext cx="22219540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As Weertman (1969) theory disallowed supershear, it was forgotten. Probably!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1" animBg="1" advAuto="0"/>
      <p:bldP spid="436" grpId="2" animBg="1" advAuto="0"/>
      <p:bldP spid="437" grpId="3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40" name="Lambros &amp; Rosakis (1995) : Bi-Material shear impact experiments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Lambros &amp; Rosakis (1995) : Bi-Material shear impact experiments</a:t>
            </a:r>
          </a:p>
        </p:txBody>
      </p:sp>
      <p:sp>
        <p:nvSpPr>
          <p:cNvPr id="441" name="First recorded image of a supershear rupture!"/>
          <p:cNvSpPr txBox="1"/>
          <p:nvPr/>
        </p:nvSpPr>
        <p:spPr>
          <a:xfrm>
            <a:off x="1584632" y="11648030"/>
            <a:ext cx="22219540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First recorded image of a supershear rupture!</a:t>
            </a:r>
          </a:p>
        </p:txBody>
      </p:sp>
      <p:grpSp>
        <p:nvGrpSpPr>
          <p:cNvPr id="446" name="Group"/>
          <p:cNvGrpSpPr/>
          <p:nvPr/>
        </p:nvGrpSpPr>
        <p:grpSpPr>
          <a:xfrm>
            <a:off x="2449794" y="4091874"/>
            <a:ext cx="17057955" cy="7293417"/>
            <a:chOff x="0" y="0"/>
            <a:chExt cx="17057953" cy="7293416"/>
          </a:xfrm>
        </p:grpSpPr>
        <p:grpSp>
          <p:nvGrpSpPr>
            <p:cNvPr id="444" name="Group"/>
            <p:cNvGrpSpPr/>
            <p:nvPr/>
          </p:nvGrpSpPr>
          <p:grpSpPr>
            <a:xfrm>
              <a:off x="1651765" y="0"/>
              <a:ext cx="15406189" cy="7293417"/>
              <a:chOff x="0" y="0"/>
              <a:chExt cx="15406187" cy="7293416"/>
            </a:xfrm>
          </p:grpSpPr>
          <p:pic>
            <p:nvPicPr>
              <p:cNvPr id="442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4263993" cy="72934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3" name="Screenshot 2021-01-28 at 14.35.03.png" descr="Screenshot 2021-01-28 at 14.35.03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6254515" y="-2219478"/>
                <a:ext cx="6744506" cy="115588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5" name="Projectile"/>
            <p:cNvSpPr txBox="1"/>
            <p:nvPr/>
          </p:nvSpPr>
          <p:spPr>
            <a:xfrm>
              <a:off x="0" y="2744566"/>
              <a:ext cx="1792326" cy="572822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Projectile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1" animBg="1" advAuto="0"/>
      <p:bldP spid="441" grpId="3" animBg="1" advAuto="0"/>
      <p:bldP spid="446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49" name="Rosakis et al. (1999) : Shear impact experiments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Rosakis et al. (1999) : Shear impact experiments</a:t>
            </a:r>
          </a:p>
        </p:txBody>
      </p:sp>
      <p:grpSp>
        <p:nvGrpSpPr>
          <p:cNvPr id="454" name="Group"/>
          <p:cNvGrpSpPr/>
          <p:nvPr/>
        </p:nvGrpSpPr>
        <p:grpSpPr>
          <a:xfrm>
            <a:off x="378864" y="4091874"/>
            <a:ext cx="22093849" cy="8636944"/>
            <a:chOff x="0" y="0"/>
            <a:chExt cx="22093848" cy="8636942"/>
          </a:xfrm>
        </p:grpSpPr>
        <p:grpSp>
          <p:nvGrpSpPr>
            <p:cNvPr id="452" name="Group"/>
            <p:cNvGrpSpPr/>
            <p:nvPr/>
          </p:nvGrpSpPr>
          <p:grpSpPr>
            <a:xfrm>
              <a:off x="1532422" y="0"/>
              <a:ext cx="20561427" cy="8636943"/>
              <a:chOff x="0" y="0"/>
              <a:chExt cx="20561425" cy="8636942"/>
            </a:xfrm>
          </p:grpSpPr>
          <p:pic>
            <p:nvPicPr>
              <p:cNvPr id="450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4982035" cy="86369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1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3297" y="823507"/>
                <a:ext cx="15408129" cy="75636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3" name="Impact"/>
            <p:cNvSpPr txBox="1"/>
            <p:nvPr/>
          </p:nvSpPr>
          <p:spPr>
            <a:xfrm>
              <a:off x="0" y="5234171"/>
              <a:ext cx="1484681" cy="572822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Impact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1" animBg="1" advAuto="0"/>
      <p:bldP spid="454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57" name="Xia et al. (2004) : Spontaneous shear ruptures along a frictional interface a.k.a Laboratory Earthquakes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Xia et al. (2004) : Spontaneous shear ruptures along a frictional interface </a:t>
            </a:r>
            <a:r>
              <a:rPr i="1">
                <a:latin typeface="Helvetica Neue Light"/>
                <a:ea typeface="Helvetica Neue Light"/>
                <a:cs typeface="Helvetica Neue Light"/>
                <a:sym typeface="Helvetica Neue Light"/>
              </a:rPr>
              <a:t>a.k.a</a:t>
            </a:r>
            <a:r>
              <a:t> Laboratory Earthquakes</a:t>
            </a:r>
          </a:p>
        </p:txBody>
      </p:sp>
      <p:sp>
        <p:nvSpPr>
          <p:cNvPr id="458" name="First laboratory evidence of Supershear Ruptures"/>
          <p:cNvSpPr txBox="1"/>
          <p:nvPr/>
        </p:nvSpPr>
        <p:spPr>
          <a:xfrm>
            <a:off x="1531662" y="12384805"/>
            <a:ext cx="22219539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First laboratory evidence of Supershear Ruptures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197" y="4307556"/>
            <a:ext cx="17977606" cy="7771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1" animBg="1" advAuto="0"/>
      <p:bldP spid="458" grpId="3" animBg="1" advAuto="0"/>
      <p:bldP spid="459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pic>
        <p:nvPicPr>
          <p:cNvPr id="462" name="FIGURE10.jpg" descr="FIGURE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120" y="0"/>
            <a:ext cx="182717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myself.jpg" descr="myself.jpg"/>
          <p:cNvPicPr>
            <a:picLocks noChangeAspect="1"/>
          </p:cNvPicPr>
          <p:nvPr/>
        </p:nvPicPr>
        <p:blipFill>
          <a:blip r:embed="rId3"/>
          <a:srcRect l="27042" r="11665"/>
          <a:stretch>
            <a:fillRect/>
          </a:stretch>
        </p:blipFill>
        <p:spPr>
          <a:xfrm>
            <a:off x="21978365" y="376121"/>
            <a:ext cx="1961608" cy="2400334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Line"/>
          <p:cNvSpPr/>
          <p:nvPr/>
        </p:nvSpPr>
        <p:spPr>
          <a:xfrm flipV="1">
            <a:off x="20671296" y="1373755"/>
            <a:ext cx="1270001" cy="1270001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65" name="mike.jpg" descr="mike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52903" y="10425100"/>
            <a:ext cx="2493304" cy="288290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Line"/>
          <p:cNvSpPr/>
          <p:nvPr/>
        </p:nvSpPr>
        <p:spPr>
          <a:xfrm flipV="1">
            <a:off x="2152745" y="7986064"/>
            <a:ext cx="3090104" cy="2359447"/>
          </a:xfrm>
          <a:prstGeom prst="line">
            <a:avLst/>
          </a:prstGeom>
          <a:ln w="101600">
            <a:solidFill>
              <a:schemeClr val="accent4">
                <a:hueOff val="349036"/>
                <a:lumOff val="1711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912" y="4677861"/>
            <a:ext cx="16361363" cy="7030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47449" y="4677860"/>
            <a:ext cx="16496289" cy="7190373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71" name="Mello, Bhat et al. (2010, 2016) : Experimental Validation of Ground Motion Signatures of Supershear Earthquakes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Mello, Bhat et al. (2010, 2016) : Experimental Validation of Ground Motion Signatures of Supershear Earthquakes</a:t>
            </a:r>
          </a:p>
        </p:txBody>
      </p:sp>
      <p:sp>
        <p:nvSpPr>
          <p:cNvPr id="472" name="Fault Parallel Motion &gt; Fault Normal Motion for Supershear ruptures…"/>
          <p:cNvSpPr txBox="1"/>
          <p:nvPr/>
        </p:nvSpPr>
        <p:spPr>
          <a:xfrm>
            <a:off x="1531662" y="12067305"/>
            <a:ext cx="22219539" cy="129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Fault Parallel Motion &gt; Fault Normal Motion for Supershear ruptures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Supershear rupture front is followed by a "Trailing Rayleigh Rupture"</a:t>
            </a:r>
          </a:p>
        </p:txBody>
      </p:sp>
      <p:pic>
        <p:nvPicPr>
          <p:cNvPr id="473" name="FIGURE8.pdf" descr="FIGURE8.pdf"/>
          <p:cNvPicPr>
            <a:picLocks noChangeAspect="1"/>
          </p:cNvPicPr>
          <p:nvPr/>
        </p:nvPicPr>
        <p:blipFill>
          <a:blip r:embed="rId4"/>
          <a:srcRect t="11872" r="50325" b="11872"/>
          <a:stretch>
            <a:fillRect/>
          </a:stretch>
        </p:blipFill>
        <p:spPr>
          <a:xfrm>
            <a:off x="240353" y="5650766"/>
            <a:ext cx="6602099" cy="4335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3" animBg="1" advAuto="0"/>
      <p:bldP spid="469" grpId="4" animBg="1" advAuto="0"/>
      <p:bldP spid="471" grpId="1" animBg="1" advAuto="0"/>
      <p:bldP spid="472" grpId="5" animBg="1" advAuto="0"/>
      <p:bldP spid="473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76" name="Mello, Bhat et al. (2014) : Scaled Reproduction of the 2002 Denali, Alaska Supershear Earthquake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Mello, Bhat et al. (2014) : Scaled Reproduction of the 2002 Denali, Alaska Supershear Earthquake</a:t>
            </a:r>
          </a:p>
        </p:txBody>
      </p:sp>
      <p:grpSp>
        <p:nvGrpSpPr>
          <p:cNvPr id="479" name="Group"/>
          <p:cNvGrpSpPr/>
          <p:nvPr/>
        </p:nvGrpSpPr>
        <p:grpSpPr>
          <a:xfrm>
            <a:off x="1309291" y="4531399"/>
            <a:ext cx="21765418" cy="8543543"/>
            <a:chOff x="0" y="0"/>
            <a:chExt cx="21765417" cy="8543542"/>
          </a:xfrm>
        </p:grpSpPr>
        <p:pic>
          <p:nvPicPr>
            <p:cNvPr id="477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379602" cy="8356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9094" y="25040"/>
              <a:ext cx="10186324" cy="8518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1" animBg="1" advAuto="0"/>
      <p:bldP spid="479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upture Speed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Rupture Speed</a:t>
            </a:r>
          </a:p>
        </p:txBody>
      </p:sp>
      <p:sp>
        <p:nvSpPr>
          <p:cNvPr id="178" name="As the fault ruptures (unzips) it radiates Pressure-waves and Shear-waves into the medium…"/>
          <p:cNvSpPr txBox="1">
            <a:spLocks noGrp="1"/>
          </p:cNvSpPr>
          <p:nvPr>
            <p:ph type="body" idx="1"/>
          </p:nvPr>
        </p:nvSpPr>
        <p:spPr>
          <a:xfrm>
            <a:off x="511048" y="3645540"/>
            <a:ext cx="23361904" cy="948826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800"/>
              </a:spcBef>
              <a:buSzTx/>
              <a:buNone/>
            </a:pPr>
            <a:r>
              <a:t>As the fault </a:t>
            </a:r>
            <a:r>
              <a:rPr b="1" u="sng"/>
              <a:t>ruptures</a:t>
            </a:r>
            <a:r>
              <a:rPr b="1"/>
              <a:t> </a:t>
            </a:r>
            <a:r>
              <a:rPr i="1"/>
              <a:t>(unzips) </a:t>
            </a:r>
            <a:r>
              <a:t>it radiates </a:t>
            </a:r>
            <a:r>
              <a:rPr b="1">
                <a:solidFill>
                  <a:schemeClr val="accent1"/>
                </a:solidFill>
              </a:rPr>
              <a:t>P</a:t>
            </a:r>
            <a:r>
              <a:rPr i="1">
                <a:solidFill>
                  <a:schemeClr val="accent1">
                    <a:hueOff val="-245591"/>
                    <a:satOff val="13830"/>
                    <a:lumOff val="17557"/>
                  </a:schemeClr>
                </a:solidFill>
              </a:rPr>
              <a:t>ressure</a:t>
            </a:r>
            <a:r>
              <a:rPr b="1">
                <a:solidFill>
                  <a:schemeClr val="accent1"/>
                </a:solidFill>
              </a:rPr>
              <a:t>-waves</a:t>
            </a:r>
            <a:r>
              <a:t> and </a:t>
            </a:r>
            <a:r>
              <a:rPr b="1">
                <a:solidFill>
                  <a:schemeClr val="accent3">
                    <a:hueOff val="945267"/>
                    <a:satOff val="49643"/>
                    <a:lumOff val="-19255"/>
                  </a:schemeClr>
                </a:solidFill>
              </a:rPr>
              <a:t>S</a:t>
            </a:r>
            <a:r>
              <a:rPr i="1">
                <a:solidFill>
                  <a:schemeClr val="accent3">
                    <a:hueOff val="571091"/>
                    <a:satOff val="15926"/>
                    <a:lumOff val="22314"/>
                  </a:schemeClr>
                </a:solidFill>
              </a:rPr>
              <a:t>hear</a:t>
            </a:r>
            <a:r>
              <a:rPr b="1">
                <a:solidFill>
                  <a:schemeClr val="accent3">
                    <a:hueOff val="945267"/>
                    <a:satOff val="49643"/>
                    <a:lumOff val="-19255"/>
                  </a:schemeClr>
                </a:solidFill>
              </a:rPr>
              <a:t>-waves</a:t>
            </a:r>
            <a:r>
              <a:t> into the medium</a:t>
            </a:r>
            <a:endParaRPr i="1"/>
          </a:p>
          <a:p>
            <a:pPr marL="0" indent="0">
              <a:spcBef>
                <a:spcPts val="5800"/>
              </a:spcBef>
              <a:buSzTx/>
              <a:buNone/>
            </a:pPr>
            <a:r>
              <a:t>Thus, three different </a:t>
            </a:r>
            <a:r>
              <a:rPr b="1" u="sng"/>
              <a:t>speeds</a:t>
            </a:r>
            <a:r>
              <a:t> come into action</a:t>
            </a:r>
          </a:p>
          <a:p>
            <a:pPr marL="3429000" lvl="7" indent="-228600">
              <a:spcBef>
                <a:spcPts val="3200"/>
              </a:spcBef>
              <a:buSzPct val="100000"/>
            </a:pPr>
            <a:r>
              <a:t>  </a:t>
            </a:r>
            <a:r>
              <a:rPr b="1" u="sng"/>
              <a:t>rupture</a:t>
            </a:r>
            <a:r>
              <a:t> speed</a:t>
            </a:r>
          </a:p>
          <a:p>
            <a:pPr marL="3429000" lvl="7" indent="-228600">
              <a:spcBef>
                <a:spcPts val="3200"/>
              </a:spcBef>
              <a:buSzPct val="100000"/>
              <a:defRPr b="1">
                <a:solidFill>
                  <a:schemeClr val="accent3">
                    <a:hueOff val="945267"/>
                    <a:satOff val="49643"/>
                    <a:lumOff val="-19255"/>
                  </a:schemeClr>
                </a:solidFill>
              </a:defRPr>
            </a:pPr>
            <a:r>
              <a:t>  S-wave speed (~3.5 km/s)</a:t>
            </a:r>
          </a:p>
          <a:p>
            <a:pPr marL="3429000" lvl="7" indent="-228600">
              <a:spcBef>
                <a:spcPts val="3200"/>
              </a:spcBef>
              <a:buSzPct val="100000"/>
              <a:defRPr b="1">
                <a:solidFill>
                  <a:schemeClr val="accent1"/>
                </a:solidFill>
              </a:defRPr>
            </a:pPr>
            <a:r>
              <a:t>  P-wave speed (~5 km/s)</a:t>
            </a:r>
          </a:p>
          <a:p>
            <a:pPr marL="0" indent="0">
              <a:spcBef>
                <a:spcPts val="5800"/>
              </a:spcBef>
              <a:buSzTx/>
              <a:buNone/>
            </a:pPr>
            <a:r>
              <a:t>A vast majority of earthquakes have rupture speed </a:t>
            </a:r>
            <a:r>
              <a:rPr i="1" u="sng"/>
              <a:t>slower</a:t>
            </a:r>
            <a:r>
              <a:t> than the S-wave speed, around </a:t>
            </a:r>
            <a:r>
              <a:rPr b="1" u="sng"/>
              <a:t>2.5 km/s to 3 km/s</a:t>
            </a:r>
          </a:p>
          <a:p>
            <a:pPr marL="0" indent="0" algn="ctr">
              <a:spcBef>
                <a:spcPts val="8700"/>
              </a:spcBef>
              <a:buSzTx/>
              <a:buNone/>
              <a:defRPr b="1">
                <a:solidFill>
                  <a:schemeClr val="accent3">
                    <a:hueOff val="263036"/>
                    <a:satOff val="49643"/>
                    <a:lumOff val="-25950"/>
                  </a:schemeClr>
                </a:solidFill>
              </a:defRPr>
            </a:pPr>
            <a:r>
              <a:rPr b="0"/>
              <a:t>Such class of earthquakes are called</a:t>
            </a:r>
            <a:r>
              <a:t> </a:t>
            </a:r>
            <a:r>
              <a:rPr u="sng"/>
              <a:t>subshear earthquakes</a:t>
            </a:r>
          </a:p>
        </p:txBody>
      </p:sp>
      <p:pic>
        <p:nvPicPr>
          <p:cNvPr id="179" name="SR.mov" descr="SR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635000"/>
            <a:ext cx="24384001" cy="1244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Line"/>
          <p:cNvSpPr/>
          <p:nvPr/>
        </p:nvSpPr>
        <p:spPr>
          <a:xfrm>
            <a:off x="7226730" y="6646715"/>
            <a:ext cx="10796258" cy="1"/>
          </a:xfrm>
          <a:prstGeom prst="line">
            <a:avLst/>
          </a:prstGeom>
          <a:ln w="508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89" name="Group"/>
          <p:cNvGrpSpPr/>
          <p:nvPr/>
        </p:nvGrpSpPr>
        <p:grpSpPr>
          <a:xfrm>
            <a:off x="3635518" y="1429688"/>
            <a:ext cx="17526082" cy="10727544"/>
            <a:chOff x="0" y="0"/>
            <a:chExt cx="17526080" cy="10727543"/>
          </a:xfrm>
        </p:grpSpPr>
        <p:sp>
          <p:nvSpPr>
            <p:cNvPr id="181" name="Line"/>
            <p:cNvSpPr/>
            <p:nvPr/>
          </p:nvSpPr>
          <p:spPr>
            <a:xfrm flipV="1">
              <a:off x="869522" y="5345052"/>
              <a:ext cx="3216922" cy="3216923"/>
            </a:xfrm>
            <a:prstGeom prst="line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2" name="Fault"/>
            <p:cNvSpPr txBox="1"/>
            <p:nvPr/>
          </p:nvSpPr>
          <p:spPr>
            <a:xfrm>
              <a:off x="0" y="8696031"/>
              <a:ext cx="1381253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lnSpc>
                  <a:spcPct val="100000"/>
                </a:lnSpc>
                <a:defRPr sz="4300" b="1" spc="-42">
                  <a:solidFill>
                    <a:srgbClr val="FFFFFF"/>
                  </a:solidFill>
                </a:defRPr>
              </a:lvl1pPr>
            </a:lstStyle>
            <a:p>
              <a:r>
                <a:t>Fault</a:t>
              </a:r>
            </a:p>
          </p:txBody>
        </p:sp>
        <p:sp>
          <p:nvSpPr>
            <p:cNvPr id="183" name="Line"/>
            <p:cNvSpPr/>
            <p:nvPr/>
          </p:nvSpPr>
          <p:spPr>
            <a:xfrm flipV="1">
              <a:off x="6332590" y="5336908"/>
              <a:ext cx="4479214" cy="4479214"/>
            </a:xfrm>
            <a:prstGeom prst="line">
              <a:avLst/>
            </a:prstGeom>
            <a:noFill/>
            <a:ln w="88900" cap="flat">
              <a:solidFill>
                <a:schemeClr val="accent4">
                  <a:hueOff val="349036"/>
                  <a:lumOff val="1711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4" name="Rupture Front"/>
            <p:cNvSpPr txBox="1"/>
            <p:nvPr/>
          </p:nvSpPr>
          <p:spPr>
            <a:xfrm>
              <a:off x="3947335" y="9981384"/>
              <a:ext cx="3655213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lnSpc>
                  <a:spcPct val="100000"/>
                </a:lnSpc>
                <a:defRPr sz="4300" b="1" u="sng" spc="-42">
                  <a:solidFill>
                    <a:schemeClr val="accent4">
                      <a:hueOff val="349036"/>
                      <a:lumOff val="17111"/>
                    </a:schemeClr>
                  </a:solidFill>
                </a:defRPr>
              </a:lvl1pPr>
            </a:lstStyle>
            <a:p>
              <a:r>
                <a:t>Rupture Front</a:t>
              </a:r>
            </a:p>
          </p:txBody>
        </p:sp>
        <p:sp>
          <p:nvSpPr>
            <p:cNvPr id="185" name="Line"/>
            <p:cNvSpPr/>
            <p:nvPr/>
          </p:nvSpPr>
          <p:spPr>
            <a:xfrm flipV="1">
              <a:off x="10340825" y="845114"/>
              <a:ext cx="2300127" cy="2300127"/>
            </a:xfrm>
            <a:prstGeom prst="line">
              <a:avLst/>
            </a:prstGeom>
            <a:noFill/>
            <a:ln w="88900" cap="flat">
              <a:solidFill>
                <a:schemeClr val="accent3">
                  <a:hueOff val="571091"/>
                  <a:satOff val="15926"/>
                  <a:lumOff val="22314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6" name="Line"/>
            <p:cNvSpPr/>
            <p:nvPr/>
          </p:nvSpPr>
          <p:spPr>
            <a:xfrm flipV="1">
              <a:off x="13548319" y="845114"/>
              <a:ext cx="2268463" cy="2447281"/>
            </a:xfrm>
            <a:prstGeom prst="line">
              <a:avLst/>
            </a:prstGeom>
            <a:noFill/>
            <a:ln w="88900" cap="flat">
              <a:solidFill>
                <a:schemeClr val="accent1">
                  <a:hueOff val="-245591"/>
                  <a:satOff val="13830"/>
                  <a:lumOff val="17557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7" name="S-waves"/>
            <p:cNvSpPr txBox="1"/>
            <p:nvPr/>
          </p:nvSpPr>
          <p:spPr>
            <a:xfrm>
              <a:off x="11598274" y="0"/>
              <a:ext cx="2301431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lnSpc>
                  <a:spcPct val="100000"/>
                </a:lnSpc>
                <a:defRPr sz="4300" b="1" spc="-42">
                  <a:solidFill>
                    <a:schemeClr val="accent3">
                      <a:hueOff val="571091"/>
                      <a:satOff val="15926"/>
                      <a:lumOff val="22314"/>
                    </a:schemeClr>
                  </a:solidFill>
                </a:defRPr>
              </a:lvl1pPr>
            </a:lstStyle>
            <a:p>
              <a:r>
                <a:t>S-waves</a:t>
              </a:r>
            </a:p>
          </p:txBody>
        </p:sp>
        <p:sp>
          <p:nvSpPr>
            <p:cNvPr id="188" name="P-waves"/>
            <p:cNvSpPr txBox="1"/>
            <p:nvPr/>
          </p:nvSpPr>
          <p:spPr>
            <a:xfrm>
              <a:off x="15214820" y="0"/>
              <a:ext cx="2311261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lnSpc>
                  <a:spcPct val="100000"/>
                </a:lnSpc>
                <a:defRPr sz="4300" b="1" spc="-42">
                  <a:solidFill>
                    <a:schemeClr val="accent1">
                      <a:hueOff val="-245591"/>
                      <a:satOff val="13830"/>
                      <a:lumOff val="17557"/>
                    </a:schemeClr>
                  </a:solidFill>
                </a:defRPr>
              </a:lvl1pPr>
            </a:lstStyle>
            <a:p>
              <a:r>
                <a:t>P-waves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00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3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  <p:bldLst>
      <p:bldP spid="178" grpId="1" build="p" bldLvl="5" animBg="1" advAuto="0"/>
      <p:bldP spid="179" grpId="2" animBg="1" advAuto="0"/>
      <p:bldP spid="189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82" name="Mello (2012, PhD Thesis) : Transition to Supershear Rupture Speed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Mello (2012, PhD Thesis) : Transition to Supershear Rupture Speed</a:t>
            </a:r>
          </a:p>
        </p:txBody>
      </p:sp>
      <p:pic>
        <p:nvPicPr>
          <p:cNvPr id="483" name="Untitled-2.pdf" descr="Untitled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3" y="4484111"/>
            <a:ext cx="23888194" cy="7841914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Very Rare Mother-Daughter Transition Observed"/>
          <p:cNvSpPr txBox="1"/>
          <p:nvPr/>
        </p:nvSpPr>
        <p:spPr>
          <a:xfrm>
            <a:off x="1531662" y="12632000"/>
            <a:ext cx="22219539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Very Rare Mother-Daughter Transition Observed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" grpId="1" animBg="1" advAuto="0"/>
      <p:bldP spid="483" grpId="2" animBg="1" advAuto="0"/>
      <p:bldP spid="484" grpId="3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87" name="Passelégue et al. (2013) : Experimental Evidence of Supershear Rupture Speed in Rocks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Passelégue et al. (2013) : Experimental Evidence of Supershear Rupture Speed in Rocks</a:t>
            </a:r>
          </a:p>
        </p:txBody>
      </p:sp>
      <p:grpSp>
        <p:nvGrpSpPr>
          <p:cNvPr id="490" name="Group"/>
          <p:cNvGrpSpPr/>
          <p:nvPr/>
        </p:nvGrpSpPr>
        <p:grpSpPr>
          <a:xfrm>
            <a:off x="98973" y="4285345"/>
            <a:ext cx="3385056" cy="8880883"/>
            <a:chOff x="0" y="0"/>
            <a:chExt cx="3385055" cy="8880880"/>
          </a:xfrm>
        </p:grpSpPr>
        <p:pic>
          <p:nvPicPr>
            <p:cNvPr id="48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520" y="0"/>
              <a:ext cx="3160015" cy="4213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497129"/>
              <a:ext cx="3385056" cy="438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3" name="Group"/>
          <p:cNvGrpSpPr/>
          <p:nvPr/>
        </p:nvGrpSpPr>
        <p:grpSpPr>
          <a:xfrm>
            <a:off x="3640533" y="5925847"/>
            <a:ext cx="12772774" cy="6021778"/>
            <a:chOff x="0" y="0"/>
            <a:chExt cx="12772772" cy="6021776"/>
          </a:xfrm>
        </p:grpSpPr>
        <p:pic>
          <p:nvPicPr>
            <p:cNvPr id="49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449977" cy="6021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3346" y="189762"/>
              <a:ext cx="9269427" cy="5832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9810" y="6450027"/>
            <a:ext cx="7713330" cy="4973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1" animBg="1" advAuto="0"/>
      <p:bldP spid="490" grpId="2" animBg="1" advAuto="0"/>
      <p:bldP spid="493" grpId="3" animBg="1" advAuto="0"/>
      <p:bldP spid="494" grpId="4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Experiment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Experiments</a:t>
            </a:r>
          </a:p>
        </p:txBody>
      </p:sp>
      <p:sp>
        <p:nvSpPr>
          <p:cNvPr id="497" name="Passelégue et al. (2013) : Experimental Evidence of Supershear Rupture Speed in Rocks"/>
          <p:cNvSpPr txBox="1"/>
          <p:nvPr/>
        </p:nvSpPr>
        <p:spPr>
          <a:xfrm>
            <a:off x="-1" y="3342098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Passelégue et al. (2013) : Experimental Evidence of Supershear Rupture Speed in Rocks</a:t>
            </a:r>
          </a:p>
        </p:txBody>
      </p:sp>
      <p:grpSp>
        <p:nvGrpSpPr>
          <p:cNvPr id="500" name="Group"/>
          <p:cNvGrpSpPr/>
          <p:nvPr/>
        </p:nvGrpSpPr>
        <p:grpSpPr>
          <a:xfrm>
            <a:off x="557012" y="4436525"/>
            <a:ext cx="23409392" cy="6334165"/>
            <a:chOff x="0" y="0"/>
            <a:chExt cx="23409391" cy="6334164"/>
          </a:xfrm>
        </p:grpSpPr>
        <p:pic>
          <p:nvPicPr>
            <p:cNvPr id="49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648255" cy="6334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61136" y="174609"/>
              <a:ext cx="11648256" cy="5984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1" name="Supershear ruptures possible under crustal conditions and in rocks…"/>
          <p:cNvSpPr txBox="1"/>
          <p:nvPr/>
        </p:nvSpPr>
        <p:spPr>
          <a:xfrm>
            <a:off x="1531662" y="11079169"/>
            <a:ext cx="22219539" cy="256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Supershear ruptures possible under crustal conditions and in rocks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Transition to Supershear speed requires:</a:t>
            </a:r>
          </a:p>
          <a:p>
            <a:pPr marL="1143000" lvl="2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i="1" spc="-37">
                <a:solidFill>
                  <a:srgbClr val="5E5E5E"/>
                </a:solidFill>
              </a:defRPr>
            </a:pPr>
            <a:r>
              <a:t>S </a:t>
            </a:r>
            <a:r>
              <a:rPr i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&lt; 1.77 (1.19 in 3D) </a:t>
            </a:r>
            <a:r>
              <a:rPr sz="2400" i="0" spc="-24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Andrews 1976, Das &amp; Aki 1977, Dunham 2007</a:t>
            </a:r>
          </a:p>
          <a:p>
            <a:pPr marL="1143000" lvl="2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i="1" spc="-37">
                <a:solidFill>
                  <a:srgbClr val="5E5E5E"/>
                </a:solidFill>
              </a:defRPr>
            </a:pPr>
            <a:r>
              <a:rPr i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Fault Length &gt; Transition Length, </a:t>
            </a:r>
            <a:r>
              <a:t>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1" animBg="1" advAuto="0"/>
      <p:bldP spid="500" grpId="2" animBg="1" advAuto="0"/>
      <p:bldP spid="501" grpId="3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Observation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Observations</a:t>
            </a:r>
          </a:p>
        </p:txBody>
      </p:sp>
      <p:sp>
        <p:nvSpPr>
          <p:cNvPr id="504" name="Supershear earthquakes in the wild"/>
          <p:cNvSpPr txBox="1"/>
          <p:nvPr/>
        </p:nvSpPr>
        <p:spPr>
          <a:xfrm>
            <a:off x="6335902" y="2852457"/>
            <a:ext cx="1171219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Supershear earthquakes in the wild</a:t>
            </a:r>
          </a:p>
        </p:txBody>
      </p:sp>
      <p:sp>
        <p:nvSpPr>
          <p:cNvPr id="505" name="Olson &amp; Apsel (1982), Archuleta (1984) and Spudich &amp; Cranswick (1984) : 1979 Mw 6.5 Imperial Valley earthquake"/>
          <p:cNvSpPr txBox="1"/>
          <p:nvPr/>
        </p:nvSpPr>
        <p:spPr>
          <a:xfrm>
            <a:off x="-1" y="4186037"/>
            <a:ext cx="24384003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Olson &amp; Apsel (1982), Archuleta (1984) and Spudich &amp; Cranswick (1984) : 1979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6.5 Imperial Valley earthquake</a:t>
            </a:r>
          </a:p>
        </p:txBody>
      </p:sp>
      <p:sp>
        <p:nvSpPr>
          <p:cNvPr id="506" name="Bouchon et al (2000, 2001) : 1999 Mw 7.5 Izmit &amp; Mw 7.1 Düzce earthquakes"/>
          <p:cNvSpPr txBox="1"/>
          <p:nvPr/>
        </p:nvSpPr>
        <p:spPr>
          <a:xfrm>
            <a:off x="-25401" y="6528265"/>
            <a:ext cx="15961835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Bouchon et al (2000, 2001) : 1999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7.5 Izmit &amp;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7.1 Düzce earthquakes</a:t>
            </a:r>
          </a:p>
        </p:txBody>
      </p:sp>
      <p:sp>
        <p:nvSpPr>
          <p:cNvPr id="507" name="This was not universally accepted and the scale tipped in the favour of supershear skeptics for more than 25 years (Das, 2015)"/>
          <p:cNvSpPr txBox="1"/>
          <p:nvPr/>
        </p:nvSpPr>
        <p:spPr>
          <a:xfrm>
            <a:off x="1884797" y="4967448"/>
            <a:ext cx="22326997" cy="1230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This was not universally accepted and the scale tipped in the favour of supershear skeptics for more than 25 years (Das, 2015)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081" y="7368471"/>
            <a:ext cx="6745838" cy="6236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1" animBg="1" advAuto="0"/>
      <p:bldP spid="506" grpId="3" animBg="1" advAuto="0"/>
      <p:bldP spid="507" grpId="2" animBg="1" advAuto="0"/>
      <p:bldP spid="508" grpId="4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Observation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Observations</a:t>
            </a:r>
          </a:p>
        </p:txBody>
      </p:sp>
      <p:sp>
        <p:nvSpPr>
          <p:cNvPr id="511" name="Supershear earthquakes in the wild"/>
          <p:cNvSpPr txBox="1"/>
          <p:nvPr/>
        </p:nvSpPr>
        <p:spPr>
          <a:xfrm>
            <a:off x="6335902" y="2852457"/>
            <a:ext cx="1171219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Supershear earthquakes in the wild</a:t>
            </a:r>
          </a:p>
        </p:txBody>
      </p:sp>
      <p:sp>
        <p:nvSpPr>
          <p:cNvPr id="512" name="Bouchon et al (2000, 2001) : 1999 Mw 7.5 Izmit &amp; Mw 7.1 Düzce earthquakes"/>
          <p:cNvSpPr txBox="1"/>
          <p:nvPr/>
        </p:nvSpPr>
        <p:spPr>
          <a:xfrm>
            <a:off x="25399" y="4115265"/>
            <a:ext cx="15961835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Bouchon et al (2000, 2001) : 1999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7.5 Izmit &amp;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7.1 Düzce earthquakes</a:t>
            </a:r>
          </a:p>
        </p:txBody>
      </p:sp>
      <p:grpSp>
        <p:nvGrpSpPr>
          <p:cNvPr id="525" name="Group"/>
          <p:cNvGrpSpPr/>
          <p:nvPr/>
        </p:nvGrpSpPr>
        <p:grpSpPr>
          <a:xfrm>
            <a:off x="179527" y="4905395"/>
            <a:ext cx="10244884" cy="8790395"/>
            <a:chOff x="0" y="0"/>
            <a:chExt cx="10244883" cy="8790394"/>
          </a:xfrm>
        </p:grpSpPr>
        <p:pic>
          <p:nvPicPr>
            <p:cNvPr id="513" name="Image" descr="Image"/>
            <p:cNvPicPr>
              <a:picLocks noChangeAspect="1"/>
            </p:cNvPicPr>
            <p:nvPr/>
          </p:nvPicPr>
          <p:blipFill>
            <a:blip r:embed="rId2"/>
            <a:srcRect t="86494"/>
            <a:stretch>
              <a:fillRect/>
            </a:stretch>
          </p:blipFill>
          <p:spPr>
            <a:xfrm>
              <a:off x="447685" y="0"/>
              <a:ext cx="8865838" cy="16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4" name="Subshear"/>
            <p:cNvSpPr txBox="1"/>
            <p:nvPr/>
          </p:nvSpPr>
          <p:spPr>
            <a:xfrm>
              <a:off x="2445707" y="143709"/>
              <a:ext cx="1420666" cy="3635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 b="1"/>
              </a:lvl1pPr>
            </a:lstStyle>
            <a:p>
              <a:r>
                <a:t>Subshear</a:t>
              </a:r>
            </a:p>
          </p:txBody>
        </p:sp>
        <p:sp>
          <p:nvSpPr>
            <p:cNvPr id="515" name="Transition"/>
            <p:cNvSpPr txBox="1"/>
            <p:nvPr/>
          </p:nvSpPr>
          <p:spPr>
            <a:xfrm>
              <a:off x="4444376" y="131243"/>
              <a:ext cx="1356132" cy="363568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  <p:sp>
          <p:nvSpPr>
            <p:cNvPr id="516" name="Supershear"/>
            <p:cNvSpPr txBox="1"/>
            <p:nvPr/>
          </p:nvSpPr>
          <p:spPr>
            <a:xfrm>
              <a:off x="6523544" y="143709"/>
              <a:ext cx="1587754" cy="3635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 b="1"/>
              </a:lvl1pPr>
            </a:lstStyle>
            <a:p>
              <a:r>
                <a:t>Supershear</a:t>
              </a:r>
            </a:p>
          </p:txBody>
        </p:sp>
        <p:pic>
          <p:nvPicPr>
            <p:cNvPr id="51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87" y="1508257"/>
              <a:ext cx="10124709" cy="33448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8" name="Subshear"/>
            <p:cNvSpPr txBox="1"/>
            <p:nvPr/>
          </p:nvSpPr>
          <p:spPr>
            <a:xfrm>
              <a:off x="1970205" y="2545532"/>
              <a:ext cx="1407966" cy="39692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/>
              </a:lvl1pPr>
            </a:lstStyle>
            <a:p>
              <a:r>
                <a:t>Subshear</a:t>
              </a:r>
            </a:p>
          </p:txBody>
        </p:sp>
        <p:sp>
          <p:nvSpPr>
            <p:cNvPr id="519" name="Transition"/>
            <p:cNvSpPr txBox="1"/>
            <p:nvPr/>
          </p:nvSpPr>
          <p:spPr>
            <a:xfrm>
              <a:off x="3462670" y="2239750"/>
              <a:ext cx="1407967" cy="448667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  <p:sp>
          <p:nvSpPr>
            <p:cNvPr id="520" name="Supershear"/>
            <p:cNvSpPr txBox="1"/>
            <p:nvPr/>
          </p:nvSpPr>
          <p:spPr>
            <a:xfrm>
              <a:off x="5721112" y="2473762"/>
              <a:ext cx="1696946" cy="44866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/>
              </a:lvl1pPr>
            </a:lstStyle>
            <a:p>
              <a:r>
                <a:t>Supershear</a:t>
              </a:r>
            </a:p>
          </p:txBody>
        </p:sp>
        <p:pic>
          <p:nvPicPr>
            <p:cNvPr id="52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14181"/>
              <a:ext cx="10244884" cy="4276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2" name="Supershear"/>
            <p:cNvSpPr txBox="1"/>
            <p:nvPr/>
          </p:nvSpPr>
          <p:spPr>
            <a:xfrm>
              <a:off x="7743872" y="5508867"/>
              <a:ext cx="1587754" cy="3635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/>
              </a:lvl1pPr>
            </a:lstStyle>
            <a:p>
              <a:r>
                <a:t>Supershear</a:t>
              </a:r>
            </a:p>
          </p:txBody>
        </p:sp>
        <p:sp>
          <p:nvSpPr>
            <p:cNvPr id="523" name="Subshear"/>
            <p:cNvSpPr txBox="1"/>
            <p:nvPr/>
          </p:nvSpPr>
          <p:spPr>
            <a:xfrm>
              <a:off x="3462670" y="6024026"/>
              <a:ext cx="1407966" cy="3635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/>
              </a:lvl1pPr>
            </a:lstStyle>
            <a:p>
              <a:r>
                <a:t>Subshear</a:t>
              </a:r>
            </a:p>
          </p:txBody>
        </p:sp>
        <p:sp>
          <p:nvSpPr>
            <p:cNvPr id="524" name="Transition"/>
            <p:cNvSpPr txBox="1"/>
            <p:nvPr/>
          </p:nvSpPr>
          <p:spPr>
            <a:xfrm>
              <a:off x="6504719" y="6024026"/>
              <a:ext cx="1420666" cy="363567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</p:grpSp>
      <p:pic>
        <p:nvPicPr>
          <p:cNvPr id="52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645" y="4889404"/>
            <a:ext cx="11948289" cy="8285982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Jara, Bruhat et al. 2021"/>
          <p:cNvSpPr txBox="1"/>
          <p:nvPr/>
        </p:nvSpPr>
        <p:spPr>
          <a:xfrm>
            <a:off x="20243800" y="13108859"/>
            <a:ext cx="408089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spcBef>
                <a:spcPts val="2400"/>
              </a:spcBef>
              <a:defRPr sz="3000"/>
            </a:lvl1pPr>
          </a:lstStyle>
          <a:p>
            <a:r>
              <a:t>Jara, Bruhat et al. 2021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1" animBg="1" advAuto="0"/>
      <p:bldP spid="525" grpId="2" animBg="1" advAuto="0"/>
      <p:bldP spid="526" grpId="3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Observation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Observations</a:t>
            </a:r>
          </a:p>
        </p:txBody>
      </p:sp>
      <p:sp>
        <p:nvSpPr>
          <p:cNvPr id="530" name="Supershear earthquakes in the wild"/>
          <p:cNvSpPr txBox="1"/>
          <p:nvPr/>
        </p:nvSpPr>
        <p:spPr>
          <a:xfrm>
            <a:off x="6335902" y="2852457"/>
            <a:ext cx="1171219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Supershear earthquakes in the wild</a:t>
            </a:r>
          </a:p>
        </p:txBody>
      </p:sp>
      <p:sp>
        <p:nvSpPr>
          <p:cNvPr id="531" name="Bouchon &amp; Vallée (2003) Robinson et al (2006) &amp; others : 2001 Mw 7.8 Kunlun, Tibet earthquake"/>
          <p:cNvSpPr txBox="1"/>
          <p:nvPr/>
        </p:nvSpPr>
        <p:spPr>
          <a:xfrm>
            <a:off x="-1" y="4186037"/>
            <a:ext cx="24384003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Bouchon &amp; Vallée (2003) Robinson et al (2006) &amp; others : 2001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7.8 Kunlun, Tibet earthquake</a:t>
            </a:r>
          </a:p>
        </p:txBody>
      </p:sp>
      <p:sp>
        <p:nvSpPr>
          <p:cNvPr id="532" name="Bhat et al. 2007"/>
          <p:cNvSpPr txBox="1"/>
          <p:nvPr/>
        </p:nvSpPr>
        <p:spPr>
          <a:xfrm>
            <a:off x="20370800" y="13137133"/>
            <a:ext cx="2796540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spcBef>
                <a:spcPts val="2400"/>
              </a:spcBef>
              <a:defRPr sz="3000"/>
            </a:lvl1pPr>
          </a:lstStyle>
          <a:p>
            <a:r>
              <a:t>Bhat et al. 2007</a:t>
            </a:r>
          </a:p>
        </p:txBody>
      </p:sp>
      <p:pic>
        <p:nvPicPr>
          <p:cNvPr id="5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5234148"/>
            <a:ext cx="13609576" cy="849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00" y="5465621"/>
            <a:ext cx="10829629" cy="7151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1" animBg="1" advAuto="0"/>
      <p:bldP spid="533" grpId="2" animBg="1" advAuto="0"/>
      <p:bldP spid="534" grpId="3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Observation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Observations</a:t>
            </a:r>
          </a:p>
        </p:txBody>
      </p:sp>
      <p:sp>
        <p:nvSpPr>
          <p:cNvPr id="537" name="Supershear earthquakes in the wild"/>
          <p:cNvSpPr txBox="1"/>
          <p:nvPr/>
        </p:nvSpPr>
        <p:spPr>
          <a:xfrm>
            <a:off x="6335902" y="2852457"/>
            <a:ext cx="1171219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Supershear earthquakes in the wild</a:t>
            </a:r>
          </a:p>
        </p:txBody>
      </p:sp>
      <p:sp>
        <p:nvSpPr>
          <p:cNvPr id="538" name="Jara, Bruhat et al. 2021"/>
          <p:cNvSpPr txBox="1"/>
          <p:nvPr/>
        </p:nvSpPr>
        <p:spPr>
          <a:xfrm>
            <a:off x="20243800" y="13108859"/>
            <a:ext cx="408089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spcBef>
                <a:spcPts val="2400"/>
              </a:spcBef>
              <a:defRPr sz="3000"/>
            </a:lvl1pPr>
          </a:lstStyle>
          <a:p>
            <a:r>
              <a:t>Jara, Bruhat et al. 2021</a:t>
            </a:r>
          </a:p>
        </p:txBody>
      </p:sp>
      <p:sp>
        <p:nvSpPr>
          <p:cNvPr id="539" name="Jara et al to be subm."/>
          <p:cNvSpPr txBox="1"/>
          <p:nvPr/>
        </p:nvSpPr>
        <p:spPr>
          <a:xfrm>
            <a:off x="17687741" y="15237095"/>
            <a:ext cx="307268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Jara et al </a:t>
            </a:r>
            <a:r>
              <a:rPr i="1"/>
              <a:t>to be subm.</a:t>
            </a:r>
          </a:p>
        </p:txBody>
      </p:sp>
      <p:grpSp>
        <p:nvGrpSpPr>
          <p:cNvPr id="552" name="Group"/>
          <p:cNvGrpSpPr/>
          <p:nvPr/>
        </p:nvGrpSpPr>
        <p:grpSpPr>
          <a:xfrm>
            <a:off x="-49073" y="4956195"/>
            <a:ext cx="10244884" cy="8790395"/>
            <a:chOff x="0" y="0"/>
            <a:chExt cx="10244883" cy="8790394"/>
          </a:xfrm>
        </p:grpSpPr>
        <p:pic>
          <p:nvPicPr>
            <p:cNvPr id="540" name="Image" descr="Image"/>
            <p:cNvPicPr>
              <a:picLocks noChangeAspect="1"/>
            </p:cNvPicPr>
            <p:nvPr/>
          </p:nvPicPr>
          <p:blipFill>
            <a:blip r:embed="rId2"/>
            <a:srcRect t="86494"/>
            <a:stretch>
              <a:fillRect/>
            </a:stretch>
          </p:blipFill>
          <p:spPr>
            <a:xfrm>
              <a:off x="447685" y="0"/>
              <a:ext cx="8865838" cy="16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1" name="Subshear"/>
            <p:cNvSpPr txBox="1"/>
            <p:nvPr/>
          </p:nvSpPr>
          <p:spPr>
            <a:xfrm>
              <a:off x="2445707" y="143709"/>
              <a:ext cx="1420666" cy="3635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 b="1"/>
              </a:lvl1pPr>
            </a:lstStyle>
            <a:p>
              <a:r>
                <a:t>Subshear</a:t>
              </a:r>
            </a:p>
          </p:txBody>
        </p:sp>
        <p:sp>
          <p:nvSpPr>
            <p:cNvPr id="542" name="Transition"/>
            <p:cNvSpPr txBox="1"/>
            <p:nvPr/>
          </p:nvSpPr>
          <p:spPr>
            <a:xfrm>
              <a:off x="4444376" y="131243"/>
              <a:ext cx="1356132" cy="363568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  <p:sp>
          <p:nvSpPr>
            <p:cNvPr id="543" name="Supershear"/>
            <p:cNvSpPr txBox="1"/>
            <p:nvPr/>
          </p:nvSpPr>
          <p:spPr>
            <a:xfrm>
              <a:off x="6523544" y="143709"/>
              <a:ext cx="1587754" cy="3635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 b="1"/>
              </a:lvl1pPr>
            </a:lstStyle>
            <a:p>
              <a:r>
                <a:t>Supershear</a:t>
              </a:r>
            </a:p>
          </p:txBody>
        </p:sp>
        <p:pic>
          <p:nvPicPr>
            <p:cNvPr id="54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87" y="1508257"/>
              <a:ext cx="10124709" cy="33448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5" name="Subshear"/>
            <p:cNvSpPr txBox="1"/>
            <p:nvPr/>
          </p:nvSpPr>
          <p:spPr>
            <a:xfrm>
              <a:off x="1970205" y="2545532"/>
              <a:ext cx="1407966" cy="39692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/>
              </a:lvl1pPr>
            </a:lstStyle>
            <a:p>
              <a:r>
                <a:t>Subshear</a:t>
              </a:r>
            </a:p>
          </p:txBody>
        </p:sp>
        <p:sp>
          <p:nvSpPr>
            <p:cNvPr id="546" name="Transition"/>
            <p:cNvSpPr txBox="1"/>
            <p:nvPr/>
          </p:nvSpPr>
          <p:spPr>
            <a:xfrm>
              <a:off x="3462670" y="2239750"/>
              <a:ext cx="1407967" cy="448667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  <p:sp>
          <p:nvSpPr>
            <p:cNvPr id="547" name="Supershear"/>
            <p:cNvSpPr txBox="1"/>
            <p:nvPr/>
          </p:nvSpPr>
          <p:spPr>
            <a:xfrm>
              <a:off x="5721112" y="2473762"/>
              <a:ext cx="1696946" cy="44866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/>
              </a:lvl1pPr>
            </a:lstStyle>
            <a:p>
              <a:r>
                <a:t>Supershear</a:t>
              </a:r>
            </a:p>
          </p:txBody>
        </p:sp>
        <p:pic>
          <p:nvPicPr>
            <p:cNvPr id="54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14181"/>
              <a:ext cx="10244884" cy="4276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9" name="Supershear"/>
            <p:cNvSpPr txBox="1"/>
            <p:nvPr/>
          </p:nvSpPr>
          <p:spPr>
            <a:xfrm>
              <a:off x="7743872" y="5508867"/>
              <a:ext cx="1587754" cy="3635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/>
              </a:lvl1pPr>
            </a:lstStyle>
            <a:p>
              <a:r>
                <a:t>Supershear</a:t>
              </a:r>
            </a:p>
          </p:txBody>
        </p:sp>
        <p:sp>
          <p:nvSpPr>
            <p:cNvPr id="550" name="Subshear"/>
            <p:cNvSpPr txBox="1"/>
            <p:nvPr/>
          </p:nvSpPr>
          <p:spPr>
            <a:xfrm>
              <a:off x="3462670" y="6024026"/>
              <a:ext cx="1407966" cy="3635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/>
              </a:lvl1pPr>
            </a:lstStyle>
            <a:p>
              <a:r>
                <a:t>Subshear</a:t>
              </a:r>
            </a:p>
          </p:txBody>
        </p:sp>
        <p:sp>
          <p:nvSpPr>
            <p:cNvPr id="551" name="Transition"/>
            <p:cNvSpPr txBox="1"/>
            <p:nvPr/>
          </p:nvSpPr>
          <p:spPr>
            <a:xfrm>
              <a:off x="6504719" y="6024026"/>
              <a:ext cx="1420666" cy="363567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lvl1pPr>
                <a:lnSpc>
                  <a:spcPct val="60000"/>
                </a:lnSpc>
                <a:spcBef>
                  <a:spcPts val="1500"/>
                </a:spcBef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Transition</a:t>
              </a:r>
            </a:p>
          </p:txBody>
        </p:sp>
      </p:grpSp>
      <p:sp>
        <p:nvSpPr>
          <p:cNvPr id="553" name="Rectangle"/>
          <p:cNvSpPr/>
          <p:nvPr/>
        </p:nvSpPr>
        <p:spPr>
          <a:xfrm>
            <a:off x="9347200" y="6273800"/>
            <a:ext cx="849603" cy="7113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376" y="6453883"/>
            <a:ext cx="14895656" cy="5074875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Bouchon &amp; Vallée (2003) Robinson et al (2006) &amp; others : 2001 Mw 7.8 Kunlun, Tibet earthquake"/>
          <p:cNvSpPr txBox="1"/>
          <p:nvPr/>
        </p:nvSpPr>
        <p:spPr>
          <a:xfrm>
            <a:off x="-1" y="4186037"/>
            <a:ext cx="24384003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Bouchon &amp; Vallée (2003) Robinson et al (2006) &amp; others : 2001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7.8 Kunlun, Tibet earthquake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2" animBg="1" advAuto="0"/>
      <p:bldP spid="554" grpId="3" animBg="1" advAuto="0"/>
      <p:bldP spid="555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Observation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Observations</a:t>
            </a:r>
          </a:p>
        </p:txBody>
      </p:sp>
      <p:sp>
        <p:nvSpPr>
          <p:cNvPr id="558" name="Supershear earthquakes in the wild"/>
          <p:cNvSpPr txBox="1"/>
          <p:nvPr/>
        </p:nvSpPr>
        <p:spPr>
          <a:xfrm>
            <a:off x="6335902" y="2852457"/>
            <a:ext cx="1171219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Supershear earthquakes in the wild</a:t>
            </a:r>
          </a:p>
        </p:txBody>
      </p:sp>
      <p:sp>
        <p:nvSpPr>
          <p:cNvPr id="559" name="Dunham &amp; Archuleta (2004) Ellsworth et al. (2004) &amp; others : 2002 Mw 7.8 Denali earthquake"/>
          <p:cNvSpPr txBox="1"/>
          <p:nvPr/>
        </p:nvSpPr>
        <p:spPr>
          <a:xfrm>
            <a:off x="-1" y="4312223"/>
            <a:ext cx="19308620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Dunham &amp; Archuleta (2004) Ellsworth et al. (2004) &amp; others : 2002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7.8 Denali earthquake</a:t>
            </a:r>
          </a:p>
        </p:txBody>
      </p:sp>
      <p:pic>
        <p:nvPicPr>
          <p:cNvPr id="5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77" y="5082149"/>
            <a:ext cx="10642732" cy="8361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209" y="4812924"/>
            <a:ext cx="10642732" cy="8900182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Mello, Bhat et al. 2014"/>
          <p:cNvSpPr txBox="1"/>
          <p:nvPr/>
        </p:nvSpPr>
        <p:spPr>
          <a:xfrm>
            <a:off x="20370800" y="13137133"/>
            <a:ext cx="3932682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spcBef>
                <a:spcPts val="2400"/>
              </a:spcBef>
              <a:defRPr sz="3000"/>
            </a:lvl1pPr>
          </a:lstStyle>
          <a:p>
            <a:r>
              <a:t>Mello, Bhat et al. 2014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1" animBg="1" advAuto="0"/>
      <p:bldP spid="560" grpId="2" animBg="1" advAuto="0"/>
      <p:bldP spid="561" grpId="3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Observation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Observations</a:t>
            </a:r>
          </a:p>
        </p:txBody>
      </p:sp>
      <p:sp>
        <p:nvSpPr>
          <p:cNvPr id="565" name="Supershear earthquakes in the wild"/>
          <p:cNvSpPr txBox="1"/>
          <p:nvPr/>
        </p:nvSpPr>
        <p:spPr>
          <a:xfrm>
            <a:off x="6335902" y="2852457"/>
            <a:ext cx="1171219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Supershear earthquakes in the wild</a:t>
            </a:r>
          </a:p>
        </p:txBody>
      </p:sp>
      <p:sp>
        <p:nvSpPr>
          <p:cNvPr id="566" name="Yue et al (2013): 2013 Mw 7.5 Craig, Alaska earthquake…"/>
          <p:cNvSpPr txBox="1"/>
          <p:nvPr/>
        </p:nvSpPr>
        <p:spPr>
          <a:xfrm>
            <a:off x="147687" y="5617176"/>
            <a:ext cx="24088626" cy="4042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 defTabSz="825500">
              <a:lnSpc>
                <a:spcPct val="15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Yue et al (2013): 2013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7.5 Craig, Alaska earthquake</a:t>
            </a:r>
          </a:p>
          <a:p>
            <a:pPr algn="l" defTabSz="825500">
              <a:lnSpc>
                <a:spcPct val="15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algn="l" defTabSz="825500">
              <a:lnSpc>
                <a:spcPct val="15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Zhan et al (2014) : 2013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6.7 Okhotsk, Kamtchatka earthquake. </a:t>
            </a:r>
            <a:r>
              <a:rPr i="1">
                <a:latin typeface="Helvetica Neue Light"/>
                <a:ea typeface="Helvetica Neue Light"/>
                <a:cs typeface="Helvetica Neue Light"/>
                <a:sym typeface="Helvetica Neue Light"/>
              </a:rPr>
              <a:t>Deepest and fastest earthquake recorded</a:t>
            </a:r>
          </a:p>
          <a:p>
            <a:pPr algn="l" defTabSz="825500">
              <a:lnSpc>
                <a:spcPct val="15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i="1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l" defTabSz="825500">
              <a:lnSpc>
                <a:spcPct val="15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Bao et al (2019) Socquet et al (2019) Amlani et al (2021): 2018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7.5 Palu, Sulawesi earthquake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Observation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Observations</a:t>
            </a:r>
          </a:p>
        </p:txBody>
      </p:sp>
      <p:sp>
        <p:nvSpPr>
          <p:cNvPr id="569" name="Supershear earthquakes in the wild"/>
          <p:cNvSpPr txBox="1"/>
          <p:nvPr/>
        </p:nvSpPr>
        <p:spPr>
          <a:xfrm>
            <a:off x="6335902" y="2852457"/>
            <a:ext cx="1171219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Supershear earthquakes in the wild</a:t>
            </a:r>
          </a:p>
        </p:txBody>
      </p:sp>
      <p:sp>
        <p:nvSpPr>
          <p:cNvPr id="570" name="Bao et al (2019) Socquet et al (2019) Amlani et al (2021): 2018 Mw 7.5 Palu, Sulawesi earthquake"/>
          <p:cNvSpPr txBox="1"/>
          <p:nvPr/>
        </p:nvSpPr>
        <p:spPr>
          <a:xfrm>
            <a:off x="147687" y="4047101"/>
            <a:ext cx="24088626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 defTabSz="825500">
              <a:lnSpc>
                <a:spcPct val="15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Bao et al (2019) Socquet et al (2019) Amlani et al (2021): 2018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rPr i="1" baseline="-5999">
                <a:latin typeface="+mn-lt"/>
                <a:ea typeface="+mn-ea"/>
                <a:cs typeface="+mn-cs"/>
                <a:sym typeface="Helvetica Neue"/>
              </a:rPr>
              <a:t>w</a:t>
            </a:r>
            <a:r>
              <a:rPr baseline="-5999"/>
              <a:t> </a:t>
            </a:r>
            <a:r>
              <a:t>7.5 Palu, Sulawesi earthquake</a:t>
            </a:r>
          </a:p>
        </p:txBody>
      </p:sp>
      <p:pic>
        <p:nvPicPr>
          <p:cNvPr id="571" name="setting.jpg" descr="sett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856" y="4956277"/>
            <a:ext cx="12910288" cy="8670216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Ulrich et al. 2019…"/>
          <p:cNvSpPr txBox="1"/>
          <p:nvPr/>
        </p:nvSpPr>
        <p:spPr>
          <a:xfrm>
            <a:off x="20955000" y="12581610"/>
            <a:ext cx="3156585" cy="10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8">
              <a:spcBef>
                <a:spcPts val="700"/>
              </a:spcBef>
              <a:defRPr sz="3000"/>
            </a:pPr>
            <a:r>
              <a:t>Ulrich et al. 2019</a:t>
            </a:r>
          </a:p>
          <a:p>
            <a:pPr algn="l" defTabSz="2438338">
              <a:spcBef>
                <a:spcPts val="700"/>
              </a:spcBef>
              <a:defRPr sz="3000"/>
            </a:pPr>
            <a:r>
              <a:t>Amlani et al. 2021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upture Speed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Rupture Speed</a:t>
            </a:r>
          </a:p>
        </p:txBody>
      </p:sp>
      <p:sp>
        <p:nvSpPr>
          <p:cNvPr id="192" name="However, occasionally, the rupture tends to go faster than the S-wave speed (but slower than the P-wave speed)"/>
          <p:cNvSpPr txBox="1">
            <a:spLocks noGrp="1"/>
          </p:cNvSpPr>
          <p:nvPr>
            <p:ph type="body" idx="1"/>
          </p:nvPr>
        </p:nvSpPr>
        <p:spPr>
          <a:xfrm>
            <a:off x="511048" y="3645540"/>
            <a:ext cx="23361904" cy="948826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800"/>
              </a:spcBef>
              <a:buSzTx/>
              <a:buNone/>
            </a:pPr>
            <a:r>
              <a:t>However, occasionally, the rupture tends to go </a:t>
            </a:r>
            <a:r>
              <a:rPr i="1" u="sng"/>
              <a:t>faster</a:t>
            </a:r>
            <a:r>
              <a:t> than the S-wave speed </a:t>
            </a:r>
            <a:r>
              <a:rPr>
                <a:solidFill>
                  <a:srgbClr val="929292"/>
                </a:solidFill>
              </a:rPr>
              <a:t>(but slower than the P-wave speed)</a:t>
            </a:r>
          </a:p>
        </p:txBody>
      </p:sp>
      <p:sp>
        <p:nvSpPr>
          <p:cNvPr id="193" name="Such class of earthquakes are called Supershear Earthquakes"/>
          <p:cNvSpPr txBox="1"/>
          <p:nvPr/>
        </p:nvSpPr>
        <p:spPr>
          <a:xfrm>
            <a:off x="3634664" y="8056533"/>
            <a:ext cx="17368674" cy="92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spcBef>
                <a:spcPts val="8700"/>
              </a:spcBef>
              <a:defRPr sz="4400" b="1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pPr>
            <a:r>
              <a:rPr b="0"/>
              <a:t>Such class of earthquakes are called</a:t>
            </a:r>
            <a:r>
              <a:t> </a:t>
            </a:r>
            <a:r>
              <a:rPr sz="5300" u="sng"/>
              <a:t>Supershear Earthquakes</a:t>
            </a:r>
          </a:p>
        </p:txBody>
      </p:sp>
      <p:pic>
        <p:nvPicPr>
          <p:cNvPr id="194" name="SS.mov" descr="S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635000"/>
            <a:ext cx="24384001" cy="1244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00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seq concurrent="1" prevAc="none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92" grpId="1" build="p" bldLvl="5" animBg="1" advAuto="0"/>
      <p:bldP spid="193" grpId="2" animBg="1" advAuto="0"/>
      <p:bldP spid="194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Observations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Observations</a:t>
            </a:r>
          </a:p>
        </p:txBody>
      </p:sp>
      <p:sp>
        <p:nvSpPr>
          <p:cNvPr id="575" name="Supershear earthquakes in the wild"/>
          <p:cNvSpPr txBox="1"/>
          <p:nvPr/>
        </p:nvSpPr>
        <p:spPr>
          <a:xfrm>
            <a:off x="6335902" y="2852457"/>
            <a:ext cx="1171219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Supershear earthquakes in the wild</a:t>
            </a:r>
          </a:p>
        </p:txBody>
      </p:sp>
      <p:sp>
        <p:nvSpPr>
          <p:cNvPr id="576" name="Amlani et al. (2021) : First observation of Supershear Earthquake on a GPS station"/>
          <p:cNvSpPr txBox="1"/>
          <p:nvPr/>
        </p:nvSpPr>
        <p:spPr>
          <a:xfrm>
            <a:off x="147687" y="4047101"/>
            <a:ext cx="24088626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5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Amlani et al. (2021) : First observation of Supershear Earthquake on a GPS station</a:t>
            </a:r>
          </a:p>
        </p:txBody>
      </p:sp>
      <p:pic>
        <p:nvPicPr>
          <p:cNvPr id="5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31" y="5184877"/>
            <a:ext cx="23650538" cy="8535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79" name="Supershear ruptures are stable above the Eshelby speed,…"/>
              <p:cNvSpPr txBox="1"/>
              <p:nvPr/>
            </p:nvSpPr>
            <p:spPr>
              <a:xfrm>
                <a:off x="169046" y="3664508"/>
                <a:ext cx="24045907" cy="96381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228600" indent="-228600" algn="l" defTabSz="457200">
                  <a:lnSpc>
                    <a:spcPct val="100000"/>
                  </a:lnSpc>
                  <a:spcBef>
                    <a:spcPts val="4600"/>
                  </a:spcBef>
                  <a:buSzPct val="100000"/>
                  <a:buChar char="•"/>
                  <a:defRPr sz="3800" b="1"/>
                </a:pPr>
                <a:r>
                  <a:t> Supershear ruptures are stable above the Eshelby speed,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sz="4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/>
              </a:p>
              <a:p>
                <a:pPr marL="228600" indent="-228600" algn="l" defTabSz="457200">
                  <a:lnSpc>
                    <a:spcPct val="100000"/>
                  </a:lnSpc>
                  <a:spcBef>
                    <a:spcPts val="4600"/>
                  </a:spcBef>
                  <a:buSzPct val="100000"/>
                  <a:buChar char="•"/>
                  <a:defRPr sz="3800" b="1">
                    <a:solidFill>
                      <a:schemeClr val="accent1"/>
                    </a:solidFill>
                  </a:defRPr>
                </a:pPr>
                <a:r>
                  <a:t> The near field particle velocity is dominated by the fault parallel component for such ruptures. The opposite is true for sub-Rayleigh/ sub-shear ruptures.</a:t>
                </a:r>
              </a:p>
              <a:p>
                <a:pPr marL="228600" indent="-228600" algn="l" defTabSz="457200">
                  <a:lnSpc>
                    <a:spcPct val="100000"/>
                  </a:lnSpc>
                  <a:spcBef>
                    <a:spcPts val="4600"/>
                  </a:spcBef>
                  <a:buSzPct val="100000"/>
                  <a:buChar char="•"/>
                  <a:defRPr sz="3800" b="1"/>
                </a:pPr>
                <a:r>
                  <a:t> There is a clear separation of the dilatational and the shear fields which manifest in the ground motion.</a:t>
                </a:r>
              </a:p>
              <a:p>
                <a:pPr marL="228600" indent="-228600" algn="l" defTabSz="457200">
                  <a:lnSpc>
                    <a:spcPct val="100000"/>
                  </a:lnSpc>
                  <a:spcBef>
                    <a:spcPts val="4600"/>
                  </a:spcBef>
                  <a:buSzPct val="100000"/>
                  <a:buChar char="•"/>
                  <a:defRPr sz="3800" b="1">
                    <a:solidFill>
                      <a:schemeClr val="accent1"/>
                    </a:solidFill>
                  </a:defRPr>
                </a:pPr>
                <a:r>
                  <a:t> Supershear ruptures are, usually, trailed by a pulse traveling exactly at the Rayleigh wave speed. This pulse has dominantly fault normal motion.</a:t>
                </a:r>
              </a:p>
              <a:p>
                <a:pPr marL="228600" indent="-228600" algn="l" defTabSz="457200">
                  <a:lnSpc>
                    <a:spcPct val="100000"/>
                  </a:lnSpc>
                  <a:spcBef>
                    <a:spcPts val="4600"/>
                  </a:spcBef>
                  <a:buSzPct val="100000"/>
                  <a:buChar char="•"/>
                  <a:defRPr sz="3800" b="1"/>
                </a:pPr>
                <a:r>
                  <a:t> In 3D, supershear ruptures manifest Rayleigh Mach fronts, in addition to the shear ones. The Rayleigh Mach fronts suffer no attenuation with distance from the fault for an ideal medium.</a:t>
                </a:r>
              </a:p>
              <a:p>
                <a:pPr marL="228600" indent="-228600" algn="l" defTabSz="457200">
                  <a:lnSpc>
                    <a:spcPct val="100000"/>
                  </a:lnSpc>
                  <a:spcBef>
                    <a:spcPts val="4600"/>
                  </a:spcBef>
                  <a:buSzPct val="100000"/>
                  <a:buChar char="•"/>
                  <a:defRPr sz="3800" b="1">
                    <a:solidFill>
                      <a:schemeClr val="accent1"/>
                    </a:solidFill>
                  </a:defRPr>
                </a:pPr>
                <a:r>
                  <a:t> At the location of transition from sub to supershear speeds, severe Lorentz-like contraction of the stress field should lead to minimal off-fault damage.</a:t>
                </a:r>
              </a:p>
            </p:txBody>
          </p:sp>
        </mc:Choice>
        <mc:Fallback>
          <p:sp>
            <p:nvSpPr>
              <p:cNvPr id="579" name="Supershear ruptures are stable above the Eshelby speed,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46" y="3664508"/>
                <a:ext cx="24045907" cy="9638184"/>
              </a:xfrm>
              <a:prstGeom prst="rect">
                <a:avLst/>
              </a:prstGeom>
              <a:blipFill>
                <a:blip r:embed="rId2"/>
                <a:stretch>
                  <a:fillRect l="-950" r="-100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0" name="Dynamic shear ruptures, including earthquakes, can indubitably attain supershear speeds"/>
          <p:cNvSpPr txBox="1"/>
          <p:nvPr/>
        </p:nvSpPr>
        <p:spPr>
          <a:xfrm>
            <a:off x="0" y="320839"/>
            <a:ext cx="24384000" cy="251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7900" b="1" spc="-79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pPr>
            <a:r>
              <a:t>Dynamic shear ruptures, including earthquakes, can </a:t>
            </a:r>
            <a:r>
              <a:rPr u="sng">
                <a:solidFill>
                  <a:srgbClr val="FFFFFF"/>
                </a:solidFill>
              </a:rPr>
              <a:t>indubitably</a:t>
            </a:r>
            <a:r>
              <a:rPr>
                <a:solidFill>
                  <a:srgbClr val="FFFFFF"/>
                </a:solidFill>
              </a:rPr>
              <a:t> attain supershear speeds</a:t>
            </a:r>
          </a:p>
        </p:txBody>
      </p:sp>
      <p:sp>
        <p:nvSpPr>
          <p:cNvPr id="581" name="indubitably"/>
          <p:cNvSpPr txBox="1"/>
          <p:nvPr/>
        </p:nvSpPr>
        <p:spPr>
          <a:xfrm>
            <a:off x="4202988" y="-1509449"/>
            <a:ext cx="5259224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7900" b="1" u="sng" spc="-79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pPr>
              <a:defRPr u="none"/>
            </a:pPr>
            <a:r>
              <a:rPr u="sng"/>
              <a:t>indubitably</a:t>
            </a:r>
          </a:p>
        </p:txBody>
      </p:sp>
      <p:sp>
        <p:nvSpPr>
          <p:cNvPr id="582" name="attain supershear speeds"/>
          <p:cNvSpPr txBox="1"/>
          <p:nvPr/>
        </p:nvSpPr>
        <p:spPr>
          <a:xfrm>
            <a:off x="4471123" y="1538551"/>
            <a:ext cx="11987354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7900" b="1" spc="-79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attain supershear speeds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33339 -0.000594" pathEditMode="relative">
                                      <p:cBhvr>
                                        <p:cTn id="13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0949 0.224865" pathEditMode="relative">
                                      <p:cBhvr>
                                        <p:cTn id="16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5" build="p" bldLvl="5" animBg="1" advAuto="0"/>
      <p:bldP spid="580" grpId="1" animBg="1" advAuto="0"/>
      <p:bldP spid="582" grpId="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22" y="1840839"/>
            <a:ext cx="16526756" cy="1851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156" y="5796120"/>
            <a:ext cx="19315688" cy="1863046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Education"/>
          <p:cNvSpPr txBox="1"/>
          <p:nvPr/>
        </p:nvSpPr>
        <p:spPr>
          <a:xfrm>
            <a:off x="495706" y="567299"/>
            <a:ext cx="3201087" cy="90789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t>Education</a:t>
            </a:r>
          </a:p>
        </p:txBody>
      </p:sp>
      <p:sp>
        <p:nvSpPr>
          <p:cNvPr id="587" name="Post Doctoral Work"/>
          <p:cNvSpPr txBox="1"/>
          <p:nvPr/>
        </p:nvSpPr>
        <p:spPr>
          <a:xfrm>
            <a:off x="495706" y="4404414"/>
            <a:ext cx="6069788" cy="90789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t>Post Doctoral Work</a:t>
            </a:r>
          </a:p>
        </p:txBody>
      </p:sp>
      <p:pic>
        <p:nvPicPr>
          <p:cNvPr id="5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156" y="9623578"/>
            <a:ext cx="19315688" cy="626374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Past Employment"/>
          <p:cNvSpPr txBox="1"/>
          <p:nvPr/>
        </p:nvSpPr>
        <p:spPr>
          <a:xfrm>
            <a:off x="495706" y="8231872"/>
            <a:ext cx="5526635" cy="90789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t>Past Employment</a:t>
            </a:r>
          </a:p>
        </p:txBody>
      </p:sp>
      <p:pic>
        <p:nvPicPr>
          <p:cNvPr id="59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418" y="11980088"/>
            <a:ext cx="20365622" cy="1411643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Current Position"/>
          <p:cNvSpPr txBox="1"/>
          <p:nvPr/>
        </p:nvSpPr>
        <p:spPr>
          <a:xfrm>
            <a:off x="496506" y="10733759"/>
            <a:ext cx="5067834" cy="90789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t>Current Position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" name="Table 1"/>
          <p:cNvGraphicFramePr/>
          <p:nvPr/>
        </p:nvGraphicFramePr>
        <p:xfrm>
          <a:off x="10642600" y="722976"/>
          <a:ext cx="13100751" cy="12663075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1112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7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5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6523">
                <a:tc>
                  <a:txBody>
                    <a:bodyPr/>
                    <a:lstStyle/>
                    <a:p>
                      <a:pPr algn="l" defTabSz="914400">
                        <a:tabLst>
                          <a:tab pos="1663700" algn="l"/>
                        </a:tabLst>
                        <a:def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T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T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Funding Agency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T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lnT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T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NSF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Accept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NSF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Accept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NNSA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Accept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SCEC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Accept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NSF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ANR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ANR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Paris - EMERGENCE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EU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ERC Starting Grant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ANR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EU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ERC Starting Grant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Paris - EMERGENCE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Université Sorbonne Paris Cité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ANR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Paris - EMERGENCE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ANR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INSU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Accept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Simone and Cino Del Duca Foundation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INSU Mi-Lourds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ENS-Action Incitatives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Accept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Thomas Jefferson Fund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Thomas Jefferson Fund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EU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ERC Consolidator Grant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Accept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solidFill>
                      <a:schemeClr val="accent3">
                        <a:hueOff val="263036"/>
                        <a:satOff val="49643"/>
                        <a:lumOff val="-2595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06523"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L>
                    <a:lnR w="12700">
                      <a:miter lim="400000"/>
                    </a:lnR>
                    <a:lnB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B>
                    <a:solidFill>
                      <a:schemeClr val="accent1">
                        <a:hueOff val="-245591"/>
                        <a:satOff val="13830"/>
                        <a:lumOff val="1755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B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FRANCE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B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INSU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B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1663700" algn="l"/>
                        </a:tabLst>
                        <a:defRPr sz="1800"/>
                      </a:pPr>
                      <a:r>
                        <a:rPr sz="2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Reject</a:t>
                      </a:r>
                    </a:p>
                  </a:txBody>
                  <a:tcPr marL="63500" marR="63500" marT="0" marB="0" anchor="ctr" horzOverflow="overflow">
                    <a:lnL w="12700">
                      <a:miter lim="400000"/>
                    </a:lnL>
                    <a:lnR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R>
                    <a:lnB w="12700">
                      <a:solidFill>
                        <a:schemeClr val="accent5">
                          <a:hueOff val="-208605"/>
                          <a:satOff val="22839"/>
                          <a:lumOff val="-26624"/>
                        </a:schemeClr>
                      </a:solidFill>
                      <a:miter lim="400000"/>
                    </a:lnB>
                    <a:solidFill>
                      <a:schemeClr val="accent5">
                        <a:hueOff val="-208605"/>
                        <a:satOff val="22839"/>
                        <a:lumOff val="-266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594" name="Research Funding &amp; Publications"/>
          <p:cNvSpPr txBox="1"/>
          <p:nvPr/>
        </p:nvSpPr>
        <p:spPr>
          <a:xfrm>
            <a:off x="145694" y="237099"/>
            <a:ext cx="10251111" cy="90789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t>Research Funding &amp; Publications</a:t>
            </a:r>
          </a:p>
        </p:txBody>
      </p:sp>
      <p:sp>
        <p:nvSpPr>
          <p:cNvPr id="595" name="Over 45 publications in peer reviewed international journals including Nature, Nature Communications and Science…"/>
          <p:cNvSpPr txBox="1"/>
          <p:nvPr/>
        </p:nvSpPr>
        <p:spPr>
          <a:xfrm>
            <a:off x="409606" y="8502885"/>
            <a:ext cx="9137623" cy="3862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lnSpc>
                <a:spcPct val="100000"/>
              </a:lnSpc>
              <a:spcBef>
                <a:spcPts val="2700"/>
              </a:spcBef>
              <a:buSzPct val="100000"/>
              <a:buChar char="•"/>
              <a:defRPr sz="3000"/>
            </a:pPr>
            <a:r>
              <a:t>Over 45 publications in peer reviewed international journals including Nature, Nature Communications and Science</a:t>
            </a:r>
          </a:p>
          <a:p>
            <a:pPr marL="228600" indent="-228600" algn="l" defTabSz="457200">
              <a:lnSpc>
                <a:spcPct val="100000"/>
              </a:lnSpc>
              <a:spcBef>
                <a:spcPts val="2700"/>
              </a:spcBef>
              <a:buSzPct val="100000"/>
              <a:buChar char="•"/>
              <a:defRPr sz="3000">
                <a:solidFill>
                  <a:schemeClr val="accent1">
                    <a:lumOff val="-24499"/>
                  </a:schemeClr>
                </a:solidFill>
              </a:defRPr>
            </a:pPr>
            <a:r>
              <a:t>Over 30 publications since joining CNRS</a:t>
            </a:r>
          </a:p>
          <a:p>
            <a:pPr marL="228600" indent="-228600" algn="l" defTabSz="457200">
              <a:lnSpc>
                <a:spcPct val="100000"/>
              </a:lnSpc>
              <a:spcBef>
                <a:spcPts val="2700"/>
              </a:spcBef>
              <a:buSzPct val="100000"/>
              <a:buChar char="•"/>
              <a:defRPr sz="3000"/>
            </a:pPr>
            <a:r>
              <a:t>1 Book Chapter</a:t>
            </a:r>
          </a:p>
          <a:p>
            <a:pPr marL="228600" indent="-228600" algn="l" defTabSz="457200">
              <a:lnSpc>
                <a:spcPct val="100000"/>
              </a:lnSpc>
              <a:spcBef>
                <a:spcPts val="2700"/>
              </a:spcBef>
              <a:buSzPct val="100000"/>
              <a:buChar char="•"/>
              <a:defRPr sz="3000">
                <a:solidFill>
                  <a:schemeClr val="accent1">
                    <a:lumOff val="-24499"/>
                  </a:schemeClr>
                </a:solidFill>
              </a:defRPr>
            </a:pPr>
            <a:r>
              <a:t>2 Edited Volumes</a:t>
            </a:r>
          </a:p>
        </p:txBody>
      </p:sp>
      <p:grpSp>
        <p:nvGrpSpPr>
          <p:cNvPr id="598" name="Group"/>
          <p:cNvGrpSpPr/>
          <p:nvPr/>
        </p:nvGrpSpPr>
        <p:grpSpPr>
          <a:xfrm>
            <a:off x="-43307" y="1498600"/>
            <a:ext cx="10479050" cy="5824648"/>
            <a:chOff x="0" y="0"/>
            <a:chExt cx="10479049" cy="5824647"/>
          </a:xfrm>
        </p:grpSpPr>
        <p:pic>
          <p:nvPicPr>
            <p:cNvPr id="596" name="h.png" descr="h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5166"/>
              <a:ext cx="10479050" cy="5579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7" name="Rectangle"/>
            <p:cNvSpPr/>
            <p:nvPr/>
          </p:nvSpPr>
          <p:spPr>
            <a:xfrm>
              <a:off x="576706" y="0"/>
              <a:ext cx="4585417" cy="15196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Screenshot 2021-01-28 at 23.01.11.png" descr="Screenshot 2021-01-28 at 23.01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86" y="-114704"/>
            <a:ext cx="21688828" cy="13945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We developed new algorithms to model earthquake cycles on realistic fault networks"/>
          <p:cNvSpPr txBox="1"/>
          <p:nvPr/>
        </p:nvSpPr>
        <p:spPr>
          <a:xfrm>
            <a:off x="14458176" y="2577342"/>
            <a:ext cx="9669838" cy="1139286"/>
          </a:xfrm>
          <a:prstGeom prst="rect">
            <a:avLst/>
          </a:prstGeom>
          <a:solidFill>
            <a:schemeClr val="accent5">
              <a:hueOff val="187634"/>
              <a:satOff val="22839"/>
              <a:lumOff val="25028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</a:t>
            </a:r>
            <a:r>
              <a:rPr b="1"/>
              <a:t>developed new algorithms to model earthquake cycles</a:t>
            </a:r>
            <a:r>
              <a:t> </a:t>
            </a:r>
            <a:r>
              <a:rPr b="1"/>
              <a:t>on realistic fault networks</a:t>
            </a:r>
          </a:p>
        </p:txBody>
      </p:sp>
      <p:sp>
        <p:nvSpPr>
          <p:cNvPr id="603" name="We showed that the off-fault damage dynamically interacts with rupture"/>
          <p:cNvSpPr txBox="1"/>
          <p:nvPr/>
        </p:nvSpPr>
        <p:spPr>
          <a:xfrm>
            <a:off x="14458176" y="5526823"/>
            <a:ext cx="9669837" cy="1030349"/>
          </a:xfrm>
          <a:prstGeom prst="rect">
            <a:avLst/>
          </a:prstGeom>
          <a:solidFill>
            <a:schemeClr val="accent2">
              <a:hueOff val="-380435"/>
              <a:satOff val="28785"/>
              <a:lumOff val="23919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showed that the </a:t>
            </a:r>
            <a:r>
              <a:rPr b="1"/>
              <a:t>off-fault damage</a:t>
            </a:r>
            <a:r>
              <a:t> </a:t>
            </a:r>
            <a:r>
              <a:rPr b="1"/>
              <a:t>dynamically interacts with rupture</a:t>
            </a:r>
          </a:p>
        </p:txBody>
      </p:sp>
      <p:sp>
        <p:nvSpPr>
          <p:cNvPr id="604" name="We developed simple rules for rupture branching (forward &amp; backward), in a fault network"/>
          <p:cNvSpPr txBox="1"/>
          <p:nvPr/>
        </p:nvSpPr>
        <p:spPr>
          <a:xfrm>
            <a:off x="14469147" y="1094184"/>
            <a:ext cx="9647896" cy="1139286"/>
          </a:xfrm>
          <a:prstGeom prst="rect">
            <a:avLst/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developed </a:t>
            </a:r>
            <a:r>
              <a:rPr b="1"/>
              <a:t>simple rules for rupture branching (forward &amp; backward)</a:t>
            </a:r>
            <a:r>
              <a:t>, in a fault network</a:t>
            </a:r>
          </a:p>
        </p:txBody>
      </p:sp>
      <p:sp>
        <p:nvSpPr>
          <p:cNvPr id="605" name="We were able to explain migration of tremors by non-linear fluid diffusion mechanism"/>
          <p:cNvSpPr txBox="1"/>
          <p:nvPr/>
        </p:nvSpPr>
        <p:spPr>
          <a:xfrm>
            <a:off x="14464031" y="10613990"/>
            <a:ext cx="9658127" cy="1030350"/>
          </a:xfrm>
          <a:prstGeom prst="rect">
            <a:avLst/>
          </a:prstGeom>
          <a:solidFill>
            <a:schemeClr val="accent3">
              <a:hueOff val="571091"/>
              <a:satOff val="15926"/>
              <a:lumOff val="22314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were able to explain </a:t>
            </a:r>
            <a:r>
              <a:rPr b="1"/>
              <a:t>migration of tremors</a:t>
            </a:r>
            <a:r>
              <a:t> </a:t>
            </a:r>
            <a:r>
              <a:rPr b="1"/>
              <a:t>by non-linear fluid diffusion mechanism</a:t>
            </a:r>
          </a:p>
        </p:txBody>
      </p:sp>
      <p:sp>
        <p:nvSpPr>
          <p:cNvPr id="606" name="We showed that thrust faults can actually open"/>
          <p:cNvSpPr txBox="1"/>
          <p:nvPr/>
        </p:nvSpPr>
        <p:spPr>
          <a:xfrm>
            <a:off x="14458176" y="12166486"/>
            <a:ext cx="9669837" cy="748035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showed that </a:t>
            </a:r>
            <a:r>
              <a:rPr b="1"/>
              <a:t>thrust faults can actually open</a:t>
            </a:r>
          </a:p>
        </p:txBody>
      </p:sp>
      <p:sp>
        <p:nvSpPr>
          <p:cNvPr id="607" name="Scientific Contributions"/>
          <p:cNvSpPr txBox="1"/>
          <p:nvPr/>
        </p:nvSpPr>
        <p:spPr>
          <a:xfrm>
            <a:off x="169520" y="211699"/>
            <a:ext cx="7252107" cy="90789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t>Scientific Contributions</a:t>
            </a:r>
          </a:p>
        </p:txBody>
      </p:sp>
      <p:sp>
        <p:nvSpPr>
          <p:cNvPr id="608" name="We developed micromechanical models of fracture networks for mechanical &amp; hydraulic evolution"/>
          <p:cNvSpPr txBox="1"/>
          <p:nvPr/>
        </p:nvSpPr>
        <p:spPr>
          <a:xfrm>
            <a:off x="14458176" y="6705047"/>
            <a:ext cx="9669837" cy="1030349"/>
          </a:xfrm>
          <a:prstGeom prst="rect">
            <a:avLst/>
          </a:prstGeom>
          <a:solidFill>
            <a:schemeClr val="accent2">
              <a:hueOff val="-380435"/>
              <a:satOff val="28785"/>
              <a:lumOff val="23919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</a:t>
            </a:r>
            <a:r>
              <a:rPr b="1"/>
              <a:t>developed micromechanical models of fracture networks for mechanical &amp; hydraulic evolution</a:t>
            </a:r>
          </a:p>
        </p:txBody>
      </p:sp>
      <p:sp>
        <p:nvSpPr>
          <p:cNvPr id="609" name="We showed that high frequency ground motion emerged from Damage Zone"/>
          <p:cNvSpPr txBox="1"/>
          <p:nvPr/>
        </p:nvSpPr>
        <p:spPr>
          <a:xfrm>
            <a:off x="14458176" y="7883271"/>
            <a:ext cx="9669837" cy="1030349"/>
          </a:xfrm>
          <a:prstGeom prst="rect">
            <a:avLst/>
          </a:prstGeom>
          <a:solidFill>
            <a:schemeClr val="accent2">
              <a:hueOff val="-380435"/>
              <a:satOff val="28785"/>
              <a:lumOff val="23919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showed that </a:t>
            </a:r>
            <a:r>
              <a:rPr b="1"/>
              <a:t>high frequency ground motion emerged from Damage Zone</a:t>
            </a:r>
          </a:p>
        </p:txBody>
      </p:sp>
      <p:sp>
        <p:nvSpPr>
          <p:cNvPr id="610" name="We co-developed numerical algorithms to spontaneously activate off-fault fracture networks"/>
          <p:cNvSpPr txBox="1"/>
          <p:nvPr/>
        </p:nvSpPr>
        <p:spPr>
          <a:xfrm>
            <a:off x="14458176" y="9061495"/>
            <a:ext cx="9669837" cy="1030350"/>
          </a:xfrm>
          <a:prstGeom prst="rect">
            <a:avLst/>
          </a:prstGeom>
          <a:solidFill>
            <a:schemeClr val="accent2">
              <a:hueOff val="-380435"/>
              <a:satOff val="28785"/>
              <a:lumOff val="23919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</a:t>
            </a:r>
            <a:r>
              <a:rPr b="1"/>
              <a:t>co-developed numerical algorithms to spontaneously activate off-fault fracture networks</a:t>
            </a:r>
          </a:p>
        </p:txBody>
      </p:sp>
      <p:sp>
        <p:nvSpPr>
          <p:cNvPr id="611" name="We showed that slow slip events and earthquakes emerge naturally in non-planar faults"/>
          <p:cNvSpPr txBox="1"/>
          <p:nvPr/>
        </p:nvSpPr>
        <p:spPr>
          <a:xfrm>
            <a:off x="14458176" y="3846719"/>
            <a:ext cx="9669838" cy="1139286"/>
          </a:xfrm>
          <a:prstGeom prst="rect">
            <a:avLst/>
          </a:prstGeom>
          <a:solidFill>
            <a:schemeClr val="accent5">
              <a:hueOff val="187634"/>
              <a:satOff val="22839"/>
              <a:lumOff val="25028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12700">
              <a:lnSpc>
                <a:spcPct val="100000"/>
              </a:lnSpc>
              <a:spcBef>
                <a:spcPts val="3400"/>
              </a:spcBef>
              <a:tabLst>
                <a:tab pos="482600" algn="l"/>
                <a:tab pos="965200" algn="l"/>
                <a:tab pos="1460500" algn="l"/>
                <a:tab pos="1943100" algn="l"/>
                <a:tab pos="2438400" algn="l"/>
                <a:tab pos="2921000" algn="l"/>
                <a:tab pos="3403600" algn="l"/>
                <a:tab pos="3898900" algn="l"/>
                <a:tab pos="4381500" algn="l"/>
                <a:tab pos="4876800" algn="l"/>
                <a:tab pos="5359400" algn="l"/>
                <a:tab pos="5842000" algn="l"/>
                <a:tab pos="6337300" algn="l"/>
                <a:tab pos="6819900" algn="l"/>
                <a:tab pos="7315200" algn="l"/>
                <a:tab pos="7797800" algn="l"/>
                <a:tab pos="8280400" algn="l"/>
                <a:tab pos="8775700" algn="l"/>
                <a:tab pos="9258300" algn="l"/>
                <a:tab pos="9753600" algn="l"/>
                <a:tab pos="10236200" algn="l"/>
                <a:tab pos="10718800" algn="l"/>
                <a:tab pos="11214100" algn="l"/>
                <a:tab pos="11696700" algn="l"/>
                <a:tab pos="12192000" algn="l"/>
                <a:tab pos="12674600" algn="l"/>
                <a:tab pos="13157200" algn="l"/>
                <a:tab pos="13652500" algn="l"/>
                <a:tab pos="14135100" algn="l"/>
                <a:tab pos="14630400" algn="l"/>
                <a:tab pos="15113000" algn="l"/>
                <a:tab pos="15608300" algn="l"/>
                <a:tab pos="0" algn="l"/>
              </a:tabLst>
              <a:defRPr sz="3000"/>
            </a:pPr>
            <a:r>
              <a:t>We showed that </a:t>
            </a:r>
            <a:r>
              <a:rPr b="1"/>
              <a:t>slow slip events and earthquakes emerge naturally</a:t>
            </a:r>
            <a:r>
              <a:t> in non-planar faults</a:t>
            </a:r>
          </a:p>
        </p:txBody>
      </p:sp>
      <p:grpSp>
        <p:nvGrpSpPr>
          <p:cNvPr id="618" name="Group"/>
          <p:cNvGrpSpPr/>
          <p:nvPr/>
        </p:nvGrpSpPr>
        <p:grpSpPr>
          <a:xfrm>
            <a:off x="442570" y="1202998"/>
            <a:ext cx="11915872" cy="12390279"/>
            <a:chOff x="0" y="0"/>
            <a:chExt cx="11915871" cy="12390277"/>
          </a:xfrm>
        </p:grpSpPr>
        <p:grpSp>
          <p:nvGrpSpPr>
            <p:cNvPr id="614" name="Group"/>
            <p:cNvGrpSpPr/>
            <p:nvPr/>
          </p:nvGrpSpPr>
          <p:grpSpPr>
            <a:xfrm>
              <a:off x="0" y="0"/>
              <a:ext cx="11915872" cy="6659527"/>
              <a:chOff x="0" y="0"/>
              <a:chExt cx="11915871" cy="6659526"/>
            </a:xfrm>
          </p:grpSpPr>
          <p:pic>
            <p:nvPicPr>
              <p:cNvPr id="612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628172" y="-2628173"/>
                <a:ext cx="6659527" cy="11915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3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76755" y="5162933"/>
                <a:ext cx="2266495" cy="127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17" name="Group"/>
            <p:cNvGrpSpPr/>
            <p:nvPr/>
          </p:nvGrpSpPr>
          <p:grpSpPr>
            <a:xfrm>
              <a:off x="1993664" y="6742927"/>
              <a:ext cx="8967570" cy="5647351"/>
              <a:chOff x="0" y="0"/>
              <a:chExt cx="8967569" cy="5647349"/>
            </a:xfrm>
          </p:grpSpPr>
          <p:pic>
            <p:nvPicPr>
              <p:cNvPr id="615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572942" cy="56473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6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66164" y="4266516"/>
                <a:ext cx="1501406" cy="127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1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0583" y="965153"/>
            <a:ext cx="8659453" cy="12510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74" y="2308629"/>
            <a:ext cx="11915872" cy="90987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5" name="Group"/>
          <p:cNvGrpSpPr/>
          <p:nvPr/>
        </p:nvGrpSpPr>
        <p:grpSpPr>
          <a:xfrm>
            <a:off x="689227" y="1303336"/>
            <a:ext cx="13414054" cy="12473352"/>
            <a:chOff x="0" y="0"/>
            <a:chExt cx="13414052" cy="12473351"/>
          </a:xfrm>
        </p:grpSpPr>
        <p:pic>
          <p:nvPicPr>
            <p:cNvPr id="621" name="fig01b1.png" descr="fig01b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3414053" cy="10447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24" name="Group"/>
            <p:cNvGrpSpPr/>
            <p:nvPr/>
          </p:nvGrpSpPr>
          <p:grpSpPr>
            <a:xfrm>
              <a:off x="4182557" y="10302761"/>
              <a:ext cx="7148035" cy="2170591"/>
              <a:chOff x="0" y="0"/>
              <a:chExt cx="7148034" cy="2170589"/>
            </a:xfrm>
          </p:grpSpPr>
          <p:pic>
            <p:nvPicPr>
              <p:cNvPr id="622" name="Logo-ERC.png" descr="Logo-ERC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2338579" cy="21705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3" name="PERSISMO…"/>
              <p:cNvSpPr txBox="1"/>
              <p:nvPr/>
            </p:nvSpPr>
            <p:spPr>
              <a:xfrm>
                <a:off x="977683" y="113939"/>
                <a:ext cx="6170352" cy="1942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50000"/>
                  </a:lnSpc>
                  <a:defRPr sz="4400" b="1"/>
                </a:pPr>
                <a:r>
                  <a:t>PERSISMO</a:t>
                </a:r>
              </a:p>
              <a:p>
                <a:pPr>
                  <a:lnSpc>
                    <a:spcPct val="50000"/>
                  </a:lnSpc>
                  <a:spcBef>
                    <a:spcPts val="2300"/>
                  </a:spcBef>
                  <a:defRPr sz="2900" i="1"/>
                </a:pPr>
                <a:r>
                  <a:t>Jan 2021 - Dec 2025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3" animBg="1" advAuto="0"/>
      <p:bldP spid="603" grpId="7" animBg="1" advAuto="0"/>
      <p:bldP spid="604" grpId="2" animBg="1" advAuto="0"/>
      <p:bldP spid="605" grpId="11" animBg="1" advAuto="0"/>
      <p:bldP spid="606" grpId="14" animBg="1" advAuto="0"/>
      <p:bldP spid="608" grpId="8" animBg="1" advAuto="0"/>
      <p:bldP spid="609" grpId="9" animBg="1" advAuto="0"/>
      <p:bldP spid="610" grpId="10" animBg="1" advAuto="0"/>
      <p:bldP spid="611" grpId="4" animBg="1" advAuto="0"/>
      <p:bldP spid="618" grpId="6" animBg="1" advAuto="0"/>
      <p:bldP spid="618" grpId="12" animBg="1" advAuto="0"/>
      <p:bldP spid="619" grpId="1" animBg="1" advAuto="0"/>
      <p:bldP spid="619" grpId="5" animBg="1" advAuto="0"/>
      <p:bldP spid="620" grpId="13" animBg="1" advAuto="0"/>
      <p:bldP spid="620" grpId="15" animBg="1" advAuto="0"/>
      <p:bldP spid="625" grpId="16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Merci"/>
          <p:cNvSpPr txBox="1">
            <a:spLocks noGrp="1"/>
          </p:cNvSpPr>
          <p:nvPr>
            <p:ph type="ctrTitle"/>
          </p:nvPr>
        </p:nvSpPr>
        <p:spPr>
          <a:xfrm>
            <a:off x="1219200" y="-64733"/>
            <a:ext cx="21945600" cy="2198330"/>
          </a:xfrm>
          <a:prstGeom prst="rect">
            <a:avLst/>
          </a:prstGeom>
        </p:spPr>
        <p:txBody>
          <a:bodyPr anchor="t"/>
          <a:lstStyle/>
          <a:p>
            <a:r>
              <a:t>Merci</a:t>
            </a:r>
          </a:p>
        </p:txBody>
      </p:sp>
      <p:pic>
        <p:nvPicPr>
          <p:cNvPr id="628" name="Untitled-2.png" descr="Untitled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07" y="2277819"/>
            <a:ext cx="19653986" cy="11184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roup"/>
          <p:cNvGrpSpPr/>
          <p:nvPr/>
        </p:nvGrpSpPr>
        <p:grpSpPr>
          <a:xfrm>
            <a:off x="1223176" y="1068200"/>
            <a:ext cx="8908933" cy="5906198"/>
            <a:chOff x="0" y="0"/>
            <a:chExt cx="8908932" cy="5906197"/>
          </a:xfrm>
        </p:grpSpPr>
        <p:pic>
          <p:nvPicPr>
            <p:cNvPr id="630" name="Unknown.jpeg" descr="Unknown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2036" y="3485"/>
              <a:ext cx="5006897" cy="5825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Unknown.jpeg" descr="Unknown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930306" cy="59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35" name="Group"/>
          <p:cNvGrpSpPr/>
          <p:nvPr/>
        </p:nvGrpSpPr>
        <p:grpSpPr>
          <a:xfrm>
            <a:off x="1241559" y="6896362"/>
            <a:ext cx="8881203" cy="5751437"/>
            <a:chOff x="0" y="0"/>
            <a:chExt cx="8881202" cy="5751436"/>
          </a:xfrm>
        </p:grpSpPr>
        <p:pic>
          <p:nvPicPr>
            <p:cNvPr id="633" name="Unknown.jpeg" descr="Unknown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827320" cy="5751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4" name="Unknown.jpeg" descr="Unknown.jpeg"/>
            <p:cNvPicPr>
              <a:picLocks noChangeAspect="1"/>
            </p:cNvPicPr>
            <p:nvPr/>
          </p:nvPicPr>
          <p:blipFill>
            <a:blip r:embed="rId5"/>
            <a:srcRect r="4772" b="20664"/>
            <a:stretch>
              <a:fillRect/>
            </a:stretch>
          </p:blipFill>
          <p:spPr>
            <a:xfrm>
              <a:off x="3841354" y="0"/>
              <a:ext cx="5039849" cy="5751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6" name="Deepti.png" descr="Deepti.png"/>
          <p:cNvPicPr>
            <a:picLocks noChangeAspect="1"/>
          </p:cNvPicPr>
          <p:nvPr/>
        </p:nvPicPr>
        <p:blipFill>
          <a:blip r:embed="rId6"/>
          <a:srcRect t="10583" b="15692"/>
          <a:stretch>
            <a:fillRect/>
          </a:stretch>
        </p:blipFill>
        <p:spPr>
          <a:xfrm>
            <a:off x="10124164" y="1108633"/>
            <a:ext cx="5208279" cy="5825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G_0011.JPG" descr="IMG_001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7452" y="1075522"/>
            <a:ext cx="7833373" cy="587503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Thom-Thom &amp; Nana loves you to bits!"/>
          <p:cNvSpPr txBox="1"/>
          <p:nvPr/>
        </p:nvSpPr>
        <p:spPr>
          <a:xfrm>
            <a:off x="11343601" y="9567769"/>
            <a:ext cx="11202116" cy="122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Thom-Thom &amp; Nana loves you to bits!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" grpId="1" animBg="1" advAuto="0"/>
      <p:bldP spid="635" grpId="2" animBg="1" advAuto="0"/>
      <p:bldP spid="636" grpId="3" animBg="1" advAuto="0"/>
      <p:bldP spid="637" grpId="4" animBg="1" advAuto="0"/>
      <p:bldP spid="638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personic               Supershear"/>
          <p:cNvSpPr txBox="1">
            <a:spLocks noGrp="1"/>
          </p:cNvSpPr>
          <p:nvPr>
            <p:ph type="title"/>
          </p:nvPr>
        </p:nvSpPr>
        <p:spPr>
          <a:xfrm>
            <a:off x="-111" y="492102"/>
            <a:ext cx="24384221" cy="247709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pPr>
            <a:r>
              <a:t>Super</a:t>
            </a:r>
            <a:r>
              <a:rPr b="0" i="1"/>
              <a:t>sonic               </a:t>
            </a:r>
            <a:r>
              <a:t>Super</a:t>
            </a:r>
            <a:r>
              <a:rPr b="0" i="1"/>
              <a:t>shear</a:t>
            </a:r>
          </a:p>
        </p:txBody>
      </p:sp>
      <p:pic>
        <p:nvPicPr>
          <p:cNvPr id="197" name="airbos_f7_p5.jpg" descr="airbos_f7_p5.jpg"/>
          <p:cNvPicPr>
            <a:picLocks/>
          </p:cNvPicPr>
          <p:nvPr/>
        </p:nvPicPr>
        <p:blipFill>
          <a:blip r:embed="rId2"/>
          <a:srcRect l="23365" t="16841" r="34490" b="12207"/>
          <a:stretch>
            <a:fillRect/>
          </a:stretch>
        </p:blipFill>
        <p:spPr>
          <a:xfrm rot="5400000">
            <a:off x="365792" y="2971099"/>
            <a:ext cx="8963929" cy="8589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creenshot 2021-01-27 at 23.20.10.png" descr="Screenshot 2021-01-27 at 23.20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6994" y="2785490"/>
            <a:ext cx="8589964" cy="896099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Line"/>
          <p:cNvSpPr/>
          <p:nvPr/>
        </p:nvSpPr>
        <p:spPr>
          <a:xfrm flipH="1" flipV="1">
            <a:off x="14295478" y="3477313"/>
            <a:ext cx="6708080" cy="2231352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0" name="Line"/>
          <p:cNvSpPr/>
          <p:nvPr/>
        </p:nvSpPr>
        <p:spPr>
          <a:xfrm flipV="1">
            <a:off x="7443493" y="3437258"/>
            <a:ext cx="2582583" cy="2271408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1" name="Shock / Mach Front"/>
          <p:cNvSpPr txBox="1"/>
          <p:nvPr/>
        </p:nvSpPr>
        <p:spPr>
          <a:xfrm>
            <a:off x="9458746" y="2577359"/>
            <a:ext cx="5602200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4700" b="1" spc="-47"/>
            </a:lvl1pPr>
          </a:lstStyle>
          <a:p>
            <a:r>
              <a:t>Shock / Mach Front</a:t>
            </a:r>
          </a:p>
        </p:txBody>
      </p:sp>
      <p:sp>
        <p:nvSpPr>
          <p:cNvPr id="202" name="https://www.nasa.gov/image-feature/stark-beauty-of-supersonic-shock-waves"/>
          <p:cNvSpPr txBox="1"/>
          <p:nvPr/>
        </p:nvSpPr>
        <p:spPr>
          <a:xfrm>
            <a:off x="105981" y="11942140"/>
            <a:ext cx="9483472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r>
              <a:t>https://www.nasa.gov/image-feature/stark-beauty-of-supersonic-shock-waves</a:t>
            </a:r>
          </a:p>
        </p:txBody>
      </p:sp>
      <p:grpSp>
        <p:nvGrpSpPr>
          <p:cNvPr id="212" name="Group"/>
          <p:cNvGrpSpPr/>
          <p:nvPr/>
        </p:nvGrpSpPr>
        <p:grpSpPr>
          <a:xfrm>
            <a:off x="3676618" y="3731355"/>
            <a:ext cx="18652503" cy="9868113"/>
            <a:chOff x="0" y="0"/>
            <a:chExt cx="18652501" cy="9868112"/>
          </a:xfrm>
        </p:grpSpPr>
        <p:sp>
          <p:nvSpPr>
            <p:cNvPr id="203" name="Photographische Fixirung der durch Projectile in der Luft eingeleiteten Vorgänge,&quot; Sitzungsber. k. Akad. Wiss., math.-naturwiss. Classe, 95 (1887) 764-80"/>
            <p:cNvSpPr txBox="1"/>
            <p:nvPr/>
          </p:nvSpPr>
          <p:spPr>
            <a:xfrm>
              <a:off x="0" y="9436312"/>
              <a:ext cx="18652502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100000"/>
                </a:lnSpc>
                <a:defRPr sz="2150">
                  <a:solidFill>
                    <a:srgbClr val="474136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Photographische Fixirung der durch Projectile in der Luft eingeleiteten Vorgänge," </a:t>
              </a:r>
              <a:r>
                <a:rPr i="1"/>
                <a:t>Sitzungsber. k. Akad. Wiss., math.-naturwiss. Classe</a:t>
              </a:r>
              <a:r>
                <a:t>, 95 (1887) 764-80</a:t>
              </a:r>
            </a:p>
          </p:txBody>
        </p:sp>
        <p:grpSp>
          <p:nvGrpSpPr>
            <p:cNvPr id="211" name="Group"/>
            <p:cNvGrpSpPr/>
            <p:nvPr/>
          </p:nvGrpSpPr>
          <p:grpSpPr>
            <a:xfrm>
              <a:off x="6092650" y="-1"/>
              <a:ext cx="4981156" cy="9421112"/>
              <a:chOff x="0" y="0"/>
              <a:chExt cx="4981155" cy="9421110"/>
            </a:xfrm>
          </p:grpSpPr>
          <p:pic>
            <p:nvPicPr>
              <p:cNvPr id="204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0" y="3208658"/>
                <a:ext cx="4981156" cy="62124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07" name="Group"/>
              <p:cNvGrpSpPr/>
              <p:nvPr/>
            </p:nvGrpSpPr>
            <p:grpSpPr>
              <a:xfrm>
                <a:off x="3025578" y="-1"/>
                <a:ext cx="1898894" cy="3180815"/>
                <a:chOff x="0" y="0"/>
                <a:chExt cx="1898892" cy="3180813"/>
              </a:xfrm>
            </p:grpSpPr>
            <p:pic>
              <p:nvPicPr>
                <p:cNvPr id="205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478543"/>
                  <a:ext cx="1898893" cy="270227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6" name="P. Salcher"/>
                <p:cNvSpPr txBox="1"/>
                <p:nvPr/>
              </p:nvSpPr>
              <p:spPr>
                <a:xfrm>
                  <a:off x="364410" y="0"/>
                  <a:ext cx="1453897" cy="4613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r>
                    <a:t>P. Salcher</a:t>
                  </a:r>
                </a:p>
              </p:txBody>
            </p:sp>
          </p:grpSp>
          <p:grpSp>
            <p:nvGrpSpPr>
              <p:cNvPr id="210" name="Group"/>
              <p:cNvGrpSpPr/>
              <p:nvPr/>
            </p:nvGrpSpPr>
            <p:grpSpPr>
              <a:xfrm>
                <a:off x="0" y="-1"/>
                <a:ext cx="1898893" cy="3142003"/>
                <a:chOff x="0" y="0"/>
                <a:chExt cx="1898892" cy="3142001"/>
              </a:xfrm>
            </p:grpSpPr>
            <p:sp>
              <p:nvSpPr>
                <p:cNvPr id="208" name="E. Mach"/>
                <p:cNvSpPr txBox="1"/>
                <p:nvPr/>
              </p:nvSpPr>
              <p:spPr>
                <a:xfrm>
                  <a:off x="223452" y="0"/>
                  <a:ext cx="1232307" cy="4613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r>
                    <a:t>E. Mach</a:t>
                  </a:r>
                </a:p>
              </p:txBody>
            </p:sp>
            <p:pic>
              <p:nvPicPr>
                <p:cNvPr id="209" name="Unknown.jpeg" descr="Unknown.jpe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517354"/>
                  <a:ext cx="1898893" cy="26246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2" animBg="1" advAuto="0"/>
      <p:bldP spid="200" grpId="1" animBg="1" advAuto="0"/>
      <p:bldP spid="201" grpId="3" animBg="1" advAuto="0"/>
      <p:bldP spid="212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heory, Experiments &amp; Observations"/>
          <p:cNvSpPr txBox="1">
            <a:spLocks noGrp="1"/>
          </p:cNvSpPr>
          <p:nvPr>
            <p:ph type="subTitle" sz="quarter" idx="1"/>
          </p:nvPr>
        </p:nvSpPr>
        <p:spPr>
          <a:xfrm>
            <a:off x="1219200" y="3124718"/>
            <a:ext cx="21945600" cy="22505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r>
              <a:t>Theory, Experiments &amp; Observations</a:t>
            </a:r>
          </a:p>
        </p:txBody>
      </p:sp>
      <p:sp>
        <p:nvSpPr>
          <p:cNvPr id="215" name="Supershear Earthquakes"/>
          <p:cNvSpPr txBox="1">
            <a:spLocks noGrp="1"/>
          </p:cNvSpPr>
          <p:nvPr>
            <p:ph type="ctrTitle"/>
          </p:nvPr>
        </p:nvSpPr>
        <p:spPr>
          <a:xfrm>
            <a:off x="1219200" y="988841"/>
            <a:ext cx="21945600" cy="2102089"/>
          </a:xfrm>
          <a:prstGeom prst="rect">
            <a:avLst/>
          </a:prstGeom>
        </p:spPr>
        <p:txBody>
          <a:bodyPr anchor="t"/>
          <a:lstStyle/>
          <a:p>
            <a:r>
              <a:t>Supershear Earthquakes</a:t>
            </a:r>
          </a:p>
        </p:txBody>
      </p:sp>
      <p:sp>
        <p:nvSpPr>
          <p:cNvPr id="216" name="Jara, J., L. Bruhat, S. Antoine, K. Okubo, M. Y. Thomas, Y. Klinger, R. Jolivet, and H. S. Bhat (2021). “Signature of supershear transition seen in damage and aftershock pattern”. to be subm.…"/>
          <p:cNvSpPr txBox="1"/>
          <p:nvPr/>
        </p:nvSpPr>
        <p:spPr>
          <a:xfrm>
            <a:off x="1375379" y="4251817"/>
            <a:ext cx="21633242" cy="9425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0345" indent="-570345" algn="l" defTabSz="457200">
              <a:lnSpc>
                <a:spcPct val="100000"/>
              </a:lnSpc>
              <a:buClr>
                <a:srgbClr val="000000"/>
              </a:buClr>
              <a:buSzPct val="100000"/>
              <a:buAutoNum type="arabicParenR"/>
              <a:defRPr sz="2900"/>
            </a:pPr>
            <a:r>
              <a:t>Jara, J., L. Bruhat, S. Antoine, K. Okubo, M. Y. Thomas, Y. Klinger, R. Jolivet, and H. S. Bhat (2021). “Signature of supershear transition seen in damage and aftershock pattern”. </a:t>
            </a:r>
            <a:r>
              <a:rPr>
                <a:solidFill>
                  <a:srgbClr val="C90016"/>
                </a:solidFill>
              </a:rPr>
              <a:t>to be subm. </a:t>
            </a:r>
            <a:br/>
            <a:endParaRPr/>
          </a:p>
          <a:p>
            <a:pPr marL="570345" indent="-570345" algn="l" defTabSz="457200">
              <a:lnSpc>
                <a:spcPct val="100000"/>
              </a:lnSpc>
              <a:buClr>
                <a:srgbClr val="000000"/>
              </a:buClr>
              <a:buSzPct val="100000"/>
              <a:buAutoNum type="arabicParenR"/>
              <a:defRPr sz="2900"/>
            </a:pPr>
            <a:r>
              <a:t>Amlani, F., H. S. Bhat, W. J. F. Simons, A. Schubnel, C. Vigny, A. J. Rosakis, J. Efendi, A. Elbanna, and H. Z. Abidin (2021). “Supershear Tsunamis and insights from the Mw 7.5 Palu Earthquake”. </a:t>
            </a:r>
            <a:r>
              <a:rPr>
                <a:solidFill>
                  <a:srgbClr val="C90016"/>
                </a:solidFill>
              </a:rPr>
              <a:t>to be subm. </a:t>
            </a:r>
            <a:br/>
            <a:endParaRPr/>
          </a:p>
          <a:p>
            <a:pPr marL="570345" indent="-570345" algn="l" defTabSz="457200">
              <a:lnSpc>
                <a:spcPct val="100000"/>
              </a:lnSpc>
              <a:buClr>
                <a:srgbClr val="000000"/>
              </a:buClr>
              <a:buSzPct val="100000"/>
              <a:buAutoNum type="arabicParenR"/>
              <a:defRPr sz="2900"/>
            </a:pPr>
            <a:r>
              <a:t>Mello, M., H. S. Bhat, and A. J. Rosakis (2016). “Spatiotemporal properties of sub-Rayleigh and supershear rupture velocity fields : Theory and Experiments”. </a:t>
            </a:r>
            <a:r>
              <a:rPr>
                <a:solidFill>
                  <a:srgbClr val="C90016"/>
                </a:solidFill>
              </a:rPr>
              <a:t>J. Mech. Phys. Solids. </a:t>
            </a:r>
            <a:r>
              <a:t>DOI: 10.1016/j. jmps.2016.02.031. </a:t>
            </a:r>
            <a:br/>
            <a:endParaRPr/>
          </a:p>
          <a:p>
            <a:pPr marL="570345" indent="-570345" algn="l" defTabSz="457200">
              <a:lnSpc>
                <a:spcPct val="100000"/>
              </a:lnSpc>
              <a:buClr>
                <a:srgbClr val="000000"/>
              </a:buClr>
              <a:buSzPct val="100000"/>
              <a:buAutoNum type="arabicParenR"/>
              <a:defRPr sz="2900"/>
            </a:pPr>
            <a:r>
              <a:t>Mello, M., H. S. Bhat, A. J. Rosakis, and H. Kanamori (2014). “Reproducing The Supershear Portion Of The 2002 Denali Earthquake Rupture In Laboratory”. </a:t>
            </a:r>
            <a:r>
              <a:rPr>
                <a:solidFill>
                  <a:srgbClr val="C90016"/>
                </a:solidFill>
              </a:rPr>
              <a:t>Earth Planet. Sc. Lett. </a:t>
            </a:r>
            <a:r>
              <a:t>DOI: 10.1016/j.epsl. 2013.11.030. </a:t>
            </a:r>
            <a:br/>
            <a:endParaRPr/>
          </a:p>
          <a:p>
            <a:pPr marL="570345" indent="-570345" algn="l" defTabSz="457200">
              <a:lnSpc>
                <a:spcPct val="100000"/>
              </a:lnSpc>
              <a:buClr>
                <a:srgbClr val="000000"/>
              </a:buClr>
              <a:buSzPct val="100000"/>
              <a:buAutoNum type="arabicParenR"/>
              <a:defRPr sz="2900"/>
            </a:pPr>
            <a:r>
              <a:t>Passelègue, F. X., A. Schubnel, S. Nielsen, H. S. Bhat, and R. Madariaga (2013). “From Sub-Rayleigh to Supershear Ruptures During Stick-Slip Experiments on Crustal Rocks”. </a:t>
            </a:r>
            <a:r>
              <a:rPr>
                <a:solidFill>
                  <a:srgbClr val="C90016"/>
                </a:solidFill>
              </a:rPr>
              <a:t>Science</a:t>
            </a:r>
            <a:r>
              <a:t>. DOI: 10.1126/ science.1235637. </a:t>
            </a:r>
            <a:br/>
            <a:endParaRPr/>
          </a:p>
          <a:p>
            <a:pPr marL="570345" indent="-570345" algn="l" defTabSz="457200">
              <a:lnSpc>
                <a:spcPct val="100000"/>
              </a:lnSpc>
              <a:buClr>
                <a:srgbClr val="000000"/>
              </a:buClr>
              <a:buSzPct val="100000"/>
              <a:buAutoNum type="arabicParenR"/>
              <a:defRPr sz="2900"/>
            </a:pPr>
            <a:r>
              <a:t>Dunham, E. M. and H. S. Bhat (2008). “Attenuation of radiated ground motion and stresses from three-dimensional supershear ruptures”. </a:t>
            </a:r>
            <a:r>
              <a:rPr>
                <a:solidFill>
                  <a:srgbClr val="C90016"/>
                </a:solidFill>
              </a:rPr>
              <a:t>J. Geophys. Res. </a:t>
            </a:r>
            <a:r>
              <a:t>DOI: 10.1029/2007JB005182. </a:t>
            </a:r>
            <a:br/>
            <a:endParaRPr/>
          </a:p>
          <a:p>
            <a:pPr marL="570345" indent="-570345" algn="l" defTabSz="457200">
              <a:lnSpc>
                <a:spcPct val="100000"/>
              </a:lnSpc>
              <a:buClr>
                <a:srgbClr val="000000"/>
              </a:buClr>
              <a:buSzPct val="100000"/>
              <a:buAutoNum type="arabicParenR"/>
              <a:defRPr sz="2900"/>
            </a:pPr>
            <a:r>
              <a:t>Bhat, H. S., R. Dmowska, G. C. P. King, Y. Klinger, and J. R. Rice (2007). “Off- fault damage patterns due to supershear ruptures with application to the 2001 Mw 8.1 Kokoxili (Kunlun) Tibet earthquake”. </a:t>
            </a:r>
            <a:r>
              <a:rPr>
                <a:solidFill>
                  <a:srgbClr val="C90016"/>
                </a:solidFill>
              </a:rPr>
              <a:t>J. Geophys. Res. </a:t>
            </a:r>
            <a:r>
              <a:t>DOI: 10.1029/2006JB004425.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219" name="Earthquake ruptures modelled as dynamic shear fractures"/>
          <p:cNvSpPr txBox="1"/>
          <p:nvPr/>
        </p:nvSpPr>
        <p:spPr>
          <a:xfrm>
            <a:off x="2631059" y="2852457"/>
            <a:ext cx="19121883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Earthquake ruptures modelled as dynamic shear fractures</a:t>
            </a:r>
          </a:p>
        </p:txBody>
      </p:sp>
      <p:sp>
        <p:nvSpPr>
          <p:cNvPr id="220" name="Craggs (1960) : Solution for a steady state semi-infinite crack, subjected to combined mode I and mode II loading"/>
          <p:cNvSpPr txBox="1"/>
          <p:nvPr/>
        </p:nvSpPr>
        <p:spPr>
          <a:xfrm>
            <a:off x="-1" y="4330877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Craggs (1960) : Solution for a steady state semi-infinite crack, subjected to combined mode I and mode II loading</a:t>
            </a:r>
          </a:p>
        </p:txBody>
      </p:sp>
      <p:sp>
        <p:nvSpPr>
          <p:cNvPr id="221" name="Kostrov (1964) : Self-similar solution of a propagating shear crack"/>
          <p:cNvSpPr txBox="1"/>
          <p:nvPr/>
        </p:nvSpPr>
        <p:spPr>
          <a:xfrm>
            <a:off x="-1" y="7124590"/>
            <a:ext cx="1396507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Kostrov (1964) : Self-similar solution of a propagating shear crack</a:t>
            </a:r>
          </a:p>
        </p:txBody>
      </p:sp>
      <p:sp>
        <p:nvSpPr>
          <p:cNvPr id="222" name="Stable crack growth possible if energy from the surrounding linear elastic field is drawn into the crack tip…"/>
          <p:cNvSpPr txBox="1"/>
          <p:nvPr/>
        </p:nvSpPr>
        <p:spPr>
          <a:xfrm>
            <a:off x="1884797" y="5240498"/>
            <a:ext cx="22613812" cy="129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Stable crack growth possible if energy from the surrounding linear elastic field is drawn into the crack tip 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Only possible if rupture speed below the Rayleigh wave speed</a:t>
            </a:r>
          </a:p>
        </p:txBody>
      </p:sp>
      <p:sp>
        <p:nvSpPr>
          <p:cNvPr id="223" name="Energy will be radiated out from the crack tip if the rupture speed lies between the Rayleigh and shear wave speeds of the surrounding linear elastic medium. Thus forbidden.…"/>
          <p:cNvSpPr txBox="1"/>
          <p:nvPr/>
        </p:nvSpPr>
        <p:spPr>
          <a:xfrm>
            <a:off x="2081934" y="8016171"/>
            <a:ext cx="22219538" cy="186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Energy will be radiated out from the crack tip if the rupture speed lies between the Rayleigh and shear wave speeds of the surrounding linear elastic medium. </a:t>
            </a:r>
            <a:r>
              <a:rPr i="1" u="sng">
                <a:latin typeface="+mn-lt"/>
                <a:ea typeface="+mn-ea"/>
                <a:cs typeface="+mn-cs"/>
                <a:sym typeface="Helvetica Neue"/>
              </a:rPr>
              <a:t>Thus forbidden.</a:t>
            </a:r>
            <a:r>
              <a:t> 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Mode II shear crack will tend to propagate in the sub-Rayleigh rupture speed regime </a:t>
            </a:r>
          </a:p>
        </p:txBody>
      </p:sp>
      <p:sp>
        <p:nvSpPr>
          <p:cNvPr id="224" name="Weertman (1969) : Treated the crack as smeared-out dislocations"/>
          <p:cNvSpPr txBox="1"/>
          <p:nvPr/>
        </p:nvSpPr>
        <p:spPr>
          <a:xfrm>
            <a:off x="-1" y="10268695"/>
            <a:ext cx="14048246" cy="859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Weertman (1969) : Treated the crack as smeared-out dislocations </a:t>
            </a:r>
            <a:endParaRPr sz="1200" spc="-12"/>
          </a:p>
        </p:txBody>
      </p:sp>
      <p:sp>
        <p:nvSpPr>
          <p:cNvPr id="225" name="Supershear velocity is forbidden"/>
          <p:cNvSpPr txBox="1"/>
          <p:nvPr/>
        </p:nvSpPr>
        <p:spPr>
          <a:xfrm>
            <a:off x="2319269" y="11160143"/>
            <a:ext cx="22219538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Supershear velocity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is forbidden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1556054" y="12149023"/>
            <a:ext cx="12060582" cy="1361107"/>
            <a:chOff x="0" y="0"/>
            <a:chExt cx="12060580" cy="1361105"/>
          </a:xfrm>
        </p:grpSpPr>
        <p:sp>
          <p:nvSpPr>
            <p:cNvPr id="226" name="Rectangle"/>
            <p:cNvSpPr/>
            <p:nvPr/>
          </p:nvSpPr>
          <p:spPr>
            <a:xfrm>
              <a:off x="0" y="701635"/>
              <a:ext cx="10864314" cy="659471"/>
            </a:xfrm>
            <a:prstGeom prst="rect">
              <a:avLst/>
            </a:prstGeom>
            <a:solidFill>
              <a:schemeClr val="accent3">
                <a:hueOff val="571091"/>
                <a:satOff val="15926"/>
                <a:lumOff val="223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7" name="0"/>
            <p:cNvSpPr txBox="1"/>
            <p:nvPr/>
          </p:nvSpPr>
          <p:spPr>
            <a:xfrm>
              <a:off x="50800" y="0"/>
              <a:ext cx="424993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0</a:t>
              </a:r>
            </a:p>
          </p:txBody>
        </p:sp>
        <p:sp>
          <p:nvSpPr>
            <p:cNvPr id="228" name="Rayleigh"/>
            <p:cNvSpPr txBox="1"/>
            <p:nvPr/>
          </p:nvSpPr>
          <p:spPr>
            <a:xfrm>
              <a:off x="9804400" y="0"/>
              <a:ext cx="2256181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Rayleigh</a:t>
              </a:r>
            </a:p>
          </p:txBody>
        </p:sp>
      </p:grpSp>
      <p:grpSp>
        <p:nvGrpSpPr>
          <p:cNvPr id="232" name="Group"/>
          <p:cNvGrpSpPr/>
          <p:nvPr/>
        </p:nvGrpSpPr>
        <p:grpSpPr>
          <a:xfrm>
            <a:off x="12426183" y="12149023"/>
            <a:ext cx="3936599" cy="1361107"/>
            <a:chOff x="0" y="0"/>
            <a:chExt cx="3936598" cy="1361105"/>
          </a:xfrm>
        </p:grpSpPr>
        <p:sp>
          <p:nvSpPr>
            <p:cNvPr id="230" name="Rectangle"/>
            <p:cNvSpPr/>
            <p:nvPr/>
          </p:nvSpPr>
          <p:spPr>
            <a:xfrm>
              <a:off x="0" y="701635"/>
              <a:ext cx="2685367" cy="659471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1" name="Shear"/>
            <p:cNvSpPr txBox="1"/>
            <p:nvPr/>
          </p:nvSpPr>
          <p:spPr>
            <a:xfrm>
              <a:off x="2363271" y="0"/>
              <a:ext cx="1573328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Shear</a:t>
              </a:r>
            </a:p>
          </p:txBody>
        </p:sp>
      </p:grpSp>
      <p:grpSp>
        <p:nvGrpSpPr>
          <p:cNvPr id="235" name="Group"/>
          <p:cNvGrpSpPr/>
          <p:nvPr/>
        </p:nvGrpSpPr>
        <p:grpSpPr>
          <a:xfrm>
            <a:off x="15113171" y="12149023"/>
            <a:ext cx="7714775" cy="1361107"/>
            <a:chOff x="0" y="0"/>
            <a:chExt cx="7714773" cy="1361105"/>
          </a:xfrm>
        </p:grpSpPr>
        <p:sp>
          <p:nvSpPr>
            <p:cNvPr id="233" name="Rectangle"/>
            <p:cNvSpPr/>
            <p:nvPr/>
          </p:nvSpPr>
          <p:spPr>
            <a:xfrm>
              <a:off x="0" y="701635"/>
              <a:ext cx="7594197" cy="659471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Pressure"/>
            <p:cNvSpPr txBox="1"/>
            <p:nvPr/>
          </p:nvSpPr>
          <p:spPr>
            <a:xfrm>
              <a:off x="5416683" y="0"/>
              <a:ext cx="2298091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Pressure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  <p:bldP spid="221" grpId="4" animBg="1" advAuto="0"/>
      <p:bldP spid="222" grpId="2" build="p" bldLvl="5" animBg="1" advAuto="0"/>
      <p:bldP spid="223" grpId="5" build="p" bldLvl="5" animBg="1" advAuto="0"/>
      <p:bldP spid="224" grpId="7" animBg="1" advAuto="0"/>
      <p:bldP spid="225" grpId="8" animBg="1" advAuto="0"/>
      <p:bldP spid="229" grpId="3" animBg="1" advAuto="0"/>
      <p:bldP spid="232" grpId="6" animBg="1" advAuto="0"/>
      <p:bldP spid="235" grpId="9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238" name="Earthquake ruptures modelled as dynamic shear fractures"/>
          <p:cNvSpPr txBox="1"/>
          <p:nvPr/>
        </p:nvSpPr>
        <p:spPr>
          <a:xfrm>
            <a:off x="2631059" y="2852457"/>
            <a:ext cx="19121883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Earthquake ruptures modelled as dynamic shear fractures</a:t>
            </a:r>
          </a:p>
        </p:txBody>
      </p:sp>
      <p:sp>
        <p:nvSpPr>
          <p:cNvPr id="239" name="Burridge (1973) : Solution for a self-similar mode II crack"/>
          <p:cNvSpPr txBox="1"/>
          <p:nvPr/>
        </p:nvSpPr>
        <p:spPr>
          <a:xfrm>
            <a:off x="-1" y="4330877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Burridge (1973) : Solution for a self-similar mode II crack </a:t>
            </a:r>
          </a:p>
        </p:txBody>
      </p:sp>
      <p:sp>
        <p:nvSpPr>
          <p:cNvPr id="240" name="Andrews (1976) : Numerically simulated a sub-Rayleigh to supershear rupture transition"/>
          <p:cNvSpPr txBox="1"/>
          <p:nvPr/>
        </p:nvSpPr>
        <p:spPr>
          <a:xfrm>
            <a:off x="-1" y="9163795"/>
            <a:ext cx="24384003" cy="859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Andrews (1976) : Numerically simulated a sub-Rayleigh to supershear rupture transition </a:t>
            </a:r>
            <a:endParaRPr sz="1200" spc="-12"/>
          </a:p>
        </p:txBody>
      </p:sp>
      <p:sp>
        <p:nvSpPr>
          <p:cNvPr id="241" name="Validated Burridge mechanism of bypassing forbidden regime…"/>
          <p:cNvSpPr txBox="1"/>
          <p:nvPr/>
        </p:nvSpPr>
        <p:spPr>
          <a:xfrm>
            <a:off x="2081934" y="9936636"/>
            <a:ext cx="22219538" cy="192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Validated Burridge mechanism of bypassing forbidden regime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Identified mechanically stable portion of the supershear rupture speed regime 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Introduced the notion of a 'transition' length</a:t>
            </a:r>
          </a:p>
        </p:txBody>
      </p:sp>
      <p:grpSp>
        <p:nvGrpSpPr>
          <p:cNvPr id="245" name="Group"/>
          <p:cNvGrpSpPr/>
          <p:nvPr/>
        </p:nvGrpSpPr>
        <p:grpSpPr>
          <a:xfrm>
            <a:off x="1552843" y="12097208"/>
            <a:ext cx="12060581" cy="1361106"/>
            <a:chOff x="0" y="0"/>
            <a:chExt cx="12060580" cy="1361105"/>
          </a:xfrm>
        </p:grpSpPr>
        <p:sp>
          <p:nvSpPr>
            <p:cNvPr id="242" name="Rectangle"/>
            <p:cNvSpPr/>
            <p:nvPr/>
          </p:nvSpPr>
          <p:spPr>
            <a:xfrm>
              <a:off x="0" y="701635"/>
              <a:ext cx="10864314" cy="659471"/>
            </a:xfrm>
            <a:prstGeom prst="rect">
              <a:avLst/>
            </a:prstGeom>
            <a:solidFill>
              <a:schemeClr val="accent3">
                <a:hueOff val="571091"/>
                <a:satOff val="15926"/>
                <a:lumOff val="223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" name="0"/>
            <p:cNvSpPr txBox="1"/>
            <p:nvPr/>
          </p:nvSpPr>
          <p:spPr>
            <a:xfrm>
              <a:off x="50800" y="0"/>
              <a:ext cx="424993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0</a:t>
              </a:r>
            </a:p>
          </p:txBody>
        </p:sp>
        <p:sp>
          <p:nvSpPr>
            <p:cNvPr id="244" name="Rayleigh"/>
            <p:cNvSpPr txBox="1"/>
            <p:nvPr/>
          </p:nvSpPr>
          <p:spPr>
            <a:xfrm>
              <a:off x="9804400" y="0"/>
              <a:ext cx="2256181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Rayleigh</a:t>
              </a:r>
            </a:p>
          </p:txBody>
        </p:sp>
      </p:grpSp>
      <p:grpSp>
        <p:nvGrpSpPr>
          <p:cNvPr id="248" name="Group"/>
          <p:cNvGrpSpPr/>
          <p:nvPr/>
        </p:nvGrpSpPr>
        <p:grpSpPr>
          <a:xfrm>
            <a:off x="12422971" y="12097208"/>
            <a:ext cx="3936600" cy="1361106"/>
            <a:chOff x="0" y="0"/>
            <a:chExt cx="3936598" cy="1361105"/>
          </a:xfrm>
        </p:grpSpPr>
        <p:sp>
          <p:nvSpPr>
            <p:cNvPr id="246" name="Rectangle"/>
            <p:cNvSpPr/>
            <p:nvPr/>
          </p:nvSpPr>
          <p:spPr>
            <a:xfrm>
              <a:off x="0" y="701635"/>
              <a:ext cx="2685367" cy="659471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7" name="Shear"/>
            <p:cNvSpPr txBox="1"/>
            <p:nvPr/>
          </p:nvSpPr>
          <p:spPr>
            <a:xfrm>
              <a:off x="2363271" y="0"/>
              <a:ext cx="1573328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Shear</a:t>
              </a:r>
            </a:p>
          </p:txBody>
        </p:sp>
      </p:grpSp>
      <p:grpSp>
        <p:nvGrpSpPr>
          <p:cNvPr id="251" name="Group"/>
          <p:cNvGrpSpPr/>
          <p:nvPr/>
        </p:nvGrpSpPr>
        <p:grpSpPr>
          <a:xfrm>
            <a:off x="15109959" y="12097208"/>
            <a:ext cx="7714775" cy="1361106"/>
            <a:chOff x="0" y="0"/>
            <a:chExt cx="7714773" cy="1361105"/>
          </a:xfrm>
        </p:grpSpPr>
        <p:sp>
          <p:nvSpPr>
            <p:cNvPr id="249" name="Rectangle"/>
            <p:cNvSpPr/>
            <p:nvPr/>
          </p:nvSpPr>
          <p:spPr>
            <a:xfrm>
              <a:off x="0" y="701635"/>
              <a:ext cx="7594197" cy="659471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0" name="Pressure"/>
            <p:cNvSpPr txBox="1"/>
            <p:nvPr/>
          </p:nvSpPr>
          <p:spPr>
            <a:xfrm>
              <a:off x="5416683" y="0"/>
              <a:ext cx="2298091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Pressure</a:t>
              </a:r>
            </a:p>
          </p:txBody>
        </p:sp>
      </p:grpSp>
      <p:sp>
        <p:nvSpPr>
          <p:cNvPr id="252" name="Showed how to by-pass the forbidden speed regime…"/>
          <p:cNvSpPr txBox="1"/>
          <p:nvPr/>
        </p:nvSpPr>
        <p:spPr>
          <a:xfrm>
            <a:off x="1884797" y="5094448"/>
            <a:ext cx="22219540" cy="1865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Showed how to by-pass the forbidden speed regime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 peak in the shear stress propagates ahead of the crack front at the S-wave speed nucleating a secondary (supershear) rupture ahead</a:t>
            </a:r>
          </a:p>
        </p:txBody>
      </p:sp>
      <p:sp>
        <p:nvSpPr>
          <p:cNvPr id="253" name="Hamano (1974) : Numerical solution of rupture propagation"/>
          <p:cNvSpPr txBox="1"/>
          <p:nvPr/>
        </p:nvSpPr>
        <p:spPr>
          <a:xfrm>
            <a:off x="-1" y="7264290"/>
            <a:ext cx="1255631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Hamano (1974) : Numerical solution of rupture propagation</a:t>
            </a:r>
          </a:p>
        </p:txBody>
      </p:sp>
      <p:sp>
        <p:nvSpPr>
          <p:cNvPr id="254" name="Propagation velocity increases monotonically up to the P-wave speed"/>
          <p:cNvSpPr txBox="1"/>
          <p:nvPr/>
        </p:nvSpPr>
        <p:spPr>
          <a:xfrm>
            <a:off x="2081934" y="8214042"/>
            <a:ext cx="22219538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Propagation velocity increases monotonically up to the P-wave speed</a:t>
            </a:r>
          </a:p>
        </p:txBody>
      </p:sp>
      <p:sp>
        <p:nvSpPr>
          <p:cNvPr id="255" name="Rectangle"/>
          <p:cNvSpPr/>
          <p:nvPr/>
        </p:nvSpPr>
        <p:spPr>
          <a:xfrm>
            <a:off x="15236959" y="12798843"/>
            <a:ext cx="7594198" cy="659471"/>
          </a:xfrm>
          <a:prstGeom prst="rect">
            <a:avLst/>
          </a:prstGeom>
          <a:solidFill>
            <a:schemeClr val="accent3">
              <a:hueOff val="571091"/>
              <a:satOff val="15926"/>
              <a:lumOff val="223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58" name="Group"/>
          <p:cNvGrpSpPr/>
          <p:nvPr/>
        </p:nvGrpSpPr>
        <p:grpSpPr>
          <a:xfrm>
            <a:off x="18395880" y="12193849"/>
            <a:ext cx="4435277" cy="1264465"/>
            <a:chOff x="0" y="0"/>
            <a:chExt cx="4435276" cy="1264463"/>
          </a:xfrm>
        </p:grpSpPr>
        <p:sp>
          <p:nvSpPr>
            <p:cNvPr id="256" name="Rectangle"/>
            <p:cNvSpPr/>
            <p:nvPr/>
          </p:nvSpPr>
          <p:spPr>
            <a:xfrm>
              <a:off x="498678" y="604994"/>
              <a:ext cx="3936599" cy="6594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7" name="Equation"/>
                <p:cNvSpPr txBox="1"/>
                <p:nvPr/>
              </p:nvSpPr>
              <p:spPr>
                <a:xfrm>
                  <a:off x="0" y="0"/>
                  <a:ext cx="764814" cy="672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lnSpc>
                      <a:spcPct val="100000"/>
                    </a:lnSpc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sz="4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4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oMath>
                    </m:oMathPara>
                  </a14:m>
                  <a:endParaRPr sz="4300"/>
                </a:p>
              </p:txBody>
            </p:sp>
          </mc:Choice>
          <mc:Fallback>
            <p:sp>
              <p:nvSpPr>
                <p:cNvPr id="25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764814" cy="672796"/>
                </a:xfrm>
                <a:prstGeom prst="rect">
                  <a:avLst/>
                </a:prstGeom>
                <a:blipFill>
                  <a:blip r:embed="rId2"/>
                  <a:stretch>
                    <a:fillRect r="-18033" b="-1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1" animBg="1" advAuto="0"/>
      <p:bldP spid="240" grpId="6" build="p" bldLvl="5" animBg="1" advAuto="0"/>
      <p:bldP spid="241" grpId="7" build="p" bldLvl="5" animBg="1" advAuto="0"/>
      <p:bldP spid="252" grpId="2" build="p" bldLvl="5" animBg="1" advAuto="0"/>
      <p:bldP spid="253" grpId="4" animBg="1" advAuto="0"/>
      <p:bldP spid="254" grpId="5" animBg="1" advAuto="0"/>
      <p:bldP spid="255" grpId="3" animBg="1" advAuto="0"/>
      <p:bldP spid="258" grpId="8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heory"/>
          <p:cNvSpPr txBox="1">
            <a:spLocks noGrp="1"/>
          </p:cNvSpPr>
          <p:nvPr>
            <p:ph type="title"/>
          </p:nvPr>
        </p:nvSpPr>
        <p:spPr>
          <a:xfrm>
            <a:off x="1154503" y="774700"/>
            <a:ext cx="22074994" cy="24770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800" spc="-128">
                <a:solidFill>
                  <a:schemeClr val="accent5">
                    <a:hueOff val="-208605"/>
                    <a:satOff val="22839"/>
                    <a:lumOff val="-26624"/>
                  </a:schemeClr>
                </a:solidFill>
              </a:defRPr>
            </a:lvl1pPr>
          </a:lstStyle>
          <a:p>
            <a:r>
              <a:t>Theory</a:t>
            </a:r>
          </a:p>
        </p:txBody>
      </p:sp>
      <p:sp>
        <p:nvSpPr>
          <p:cNvPr id="261" name="Earthquake ruptures modelled as dynamic shear fractures"/>
          <p:cNvSpPr txBox="1"/>
          <p:nvPr/>
        </p:nvSpPr>
        <p:spPr>
          <a:xfrm>
            <a:off x="2631059" y="2852457"/>
            <a:ext cx="19121883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5500" b="1" i="1" spc="-55">
                <a:solidFill>
                  <a:srgbClr val="5E5E5E"/>
                </a:solidFill>
              </a:defRPr>
            </a:lvl1pPr>
          </a:lstStyle>
          <a:p>
            <a:r>
              <a:t>Earthquake ruptures modelled as dynamic shear fractures</a:t>
            </a:r>
          </a:p>
        </p:txBody>
      </p:sp>
      <p:sp>
        <p:nvSpPr>
          <p:cNvPr id="262" name="Das (1976) , Das &amp; Aki (1977) : Numerically simulated a sub-Rayleigh to supershear rupture transition"/>
          <p:cNvSpPr txBox="1"/>
          <p:nvPr/>
        </p:nvSpPr>
        <p:spPr>
          <a:xfrm>
            <a:off x="-1" y="4330877"/>
            <a:ext cx="2438400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Das (1976) , Das &amp; Aki (1977) : Numerically simulated a sub-Rayleigh to supershear rupture transition </a:t>
            </a:r>
          </a:p>
        </p:txBody>
      </p:sp>
      <p:sp>
        <p:nvSpPr>
          <p:cNvPr id="263" name="Freund (1979) : Solutions for the stress and particle velocities due to a 2D steady state shear crack"/>
          <p:cNvSpPr txBox="1"/>
          <p:nvPr/>
        </p:nvSpPr>
        <p:spPr>
          <a:xfrm>
            <a:off x="-1" y="9263650"/>
            <a:ext cx="24384003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Freund (1979) : Solutions for the stress and particle velocities due to a 2D steady state shear crack </a:t>
            </a:r>
          </a:p>
        </p:txBody>
      </p:sp>
      <p:sp>
        <p:nvSpPr>
          <p:cNvPr id="264" name="Stability of sub-shear crack propagation"/>
          <p:cNvSpPr txBox="1"/>
          <p:nvPr/>
        </p:nvSpPr>
        <p:spPr>
          <a:xfrm>
            <a:off x="2081934" y="10259556"/>
            <a:ext cx="22219538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Stability of sub-shear crack propagation </a:t>
            </a:r>
          </a:p>
        </p:txBody>
      </p:sp>
      <p:grpSp>
        <p:nvGrpSpPr>
          <p:cNvPr id="268" name="Group"/>
          <p:cNvGrpSpPr/>
          <p:nvPr/>
        </p:nvGrpSpPr>
        <p:grpSpPr>
          <a:xfrm>
            <a:off x="1552843" y="12097208"/>
            <a:ext cx="12060581" cy="1361106"/>
            <a:chOff x="0" y="0"/>
            <a:chExt cx="12060580" cy="1361105"/>
          </a:xfrm>
        </p:grpSpPr>
        <p:sp>
          <p:nvSpPr>
            <p:cNvPr id="265" name="Rectangle"/>
            <p:cNvSpPr/>
            <p:nvPr/>
          </p:nvSpPr>
          <p:spPr>
            <a:xfrm>
              <a:off x="0" y="701635"/>
              <a:ext cx="10864314" cy="659471"/>
            </a:xfrm>
            <a:prstGeom prst="rect">
              <a:avLst/>
            </a:prstGeom>
            <a:solidFill>
              <a:schemeClr val="accent3">
                <a:hueOff val="571091"/>
                <a:satOff val="15926"/>
                <a:lumOff val="223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" name="0"/>
            <p:cNvSpPr txBox="1"/>
            <p:nvPr/>
          </p:nvSpPr>
          <p:spPr>
            <a:xfrm>
              <a:off x="50800" y="0"/>
              <a:ext cx="424993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0</a:t>
              </a:r>
            </a:p>
          </p:txBody>
        </p:sp>
        <p:sp>
          <p:nvSpPr>
            <p:cNvPr id="267" name="Rayleigh"/>
            <p:cNvSpPr txBox="1"/>
            <p:nvPr/>
          </p:nvSpPr>
          <p:spPr>
            <a:xfrm>
              <a:off x="9804400" y="0"/>
              <a:ext cx="2256181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Rayleigh</a:t>
              </a:r>
            </a:p>
          </p:txBody>
        </p:sp>
      </p:grpSp>
      <p:grpSp>
        <p:nvGrpSpPr>
          <p:cNvPr id="271" name="Group"/>
          <p:cNvGrpSpPr/>
          <p:nvPr/>
        </p:nvGrpSpPr>
        <p:grpSpPr>
          <a:xfrm>
            <a:off x="12422971" y="12097208"/>
            <a:ext cx="3936600" cy="1361106"/>
            <a:chOff x="0" y="0"/>
            <a:chExt cx="3936598" cy="1361105"/>
          </a:xfrm>
        </p:grpSpPr>
        <p:sp>
          <p:nvSpPr>
            <p:cNvPr id="269" name="Rectangle"/>
            <p:cNvSpPr/>
            <p:nvPr/>
          </p:nvSpPr>
          <p:spPr>
            <a:xfrm>
              <a:off x="0" y="701635"/>
              <a:ext cx="2685367" cy="659471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" name="Shear"/>
            <p:cNvSpPr txBox="1"/>
            <p:nvPr/>
          </p:nvSpPr>
          <p:spPr>
            <a:xfrm>
              <a:off x="2363271" y="0"/>
              <a:ext cx="1573328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Shear</a:t>
              </a:r>
            </a:p>
          </p:txBody>
        </p:sp>
      </p:grpSp>
      <p:grpSp>
        <p:nvGrpSpPr>
          <p:cNvPr id="274" name="Group"/>
          <p:cNvGrpSpPr/>
          <p:nvPr/>
        </p:nvGrpSpPr>
        <p:grpSpPr>
          <a:xfrm>
            <a:off x="15109959" y="12097208"/>
            <a:ext cx="7714775" cy="1361106"/>
            <a:chOff x="0" y="0"/>
            <a:chExt cx="7714773" cy="1361105"/>
          </a:xfrm>
        </p:grpSpPr>
        <p:sp>
          <p:nvSpPr>
            <p:cNvPr id="272" name="Rectangle"/>
            <p:cNvSpPr/>
            <p:nvPr/>
          </p:nvSpPr>
          <p:spPr>
            <a:xfrm>
              <a:off x="0" y="701635"/>
              <a:ext cx="7594197" cy="659471"/>
            </a:xfrm>
            <a:prstGeom prst="rect">
              <a:avLst/>
            </a:prstGeom>
            <a:solidFill>
              <a:schemeClr val="accent5">
                <a:hueOff val="-208605"/>
                <a:satOff val="22839"/>
                <a:lumOff val="-2662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Pressure"/>
            <p:cNvSpPr txBox="1"/>
            <p:nvPr/>
          </p:nvSpPr>
          <p:spPr>
            <a:xfrm>
              <a:off x="5416683" y="0"/>
              <a:ext cx="2298091" cy="746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2438338">
                <a:spcBef>
                  <a:spcPts val="2400"/>
                </a:spcBef>
                <a:defRPr sz="4400"/>
              </a:lvl1pPr>
            </a:lstStyle>
            <a:p>
              <a:r>
                <a:t>Pressure</a:t>
              </a:r>
            </a:p>
          </p:txBody>
        </p:sp>
      </p:grpSp>
      <p:sp>
        <p:nvSpPr>
          <p:cNvPr id="275" name="Introduced the 𝑆 - ratio , a non-dimensional measure of the strength of a fault…"/>
          <p:cNvSpPr txBox="1"/>
          <p:nvPr/>
        </p:nvSpPr>
        <p:spPr>
          <a:xfrm>
            <a:off x="1884797" y="5318406"/>
            <a:ext cx="22219540" cy="1418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Introduced the 𝑆 - ratio , a non-dimensional measure of the strength of a fault </a:t>
            </a:r>
          </a:p>
          <a:p>
            <a: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Showed that for 𝑆 ≤ 1.77 results in supershear rupture</a:t>
            </a:r>
          </a:p>
        </p:txBody>
      </p:sp>
      <p:sp>
        <p:nvSpPr>
          <p:cNvPr id="276" name="Burridge (1979) : Stability analysis of a steady-state shear crack driven by a point load"/>
          <p:cNvSpPr txBox="1"/>
          <p:nvPr/>
        </p:nvSpPr>
        <p:spPr>
          <a:xfrm>
            <a:off x="-1" y="7264290"/>
            <a:ext cx="18570563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3700" spc="-3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Burridge (1979) : Stability analysis of a steady-state shear crack driven by a point load  </a:t>
            </a:r>
          </a:p>
        </p:txBody>
      </p:sp>
      <p:sp>
        <p:nvSpPr>
          <p:cNvPr id="277" name="Verified the various admissible speed regimes"/>
          <p:cNvSpPr txBox="1"/>
          <p:nvPr/>
        </p:nvSpPr>
        <p:spPr>
          <a:xfrm>
            <a:off x="2081934" y="8214042"/>
            <a:ext cx="22219538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825500">
              <a:lnSpc>
                <a:spcPct val="100000"/>
              </a:lnSpc>
              <a:spcBef>
                <a:spcPts val="500"/>
              </a:spcBef>
              <a:buSzPct val="75000"/>
              <a:buChar char="•"/>
              <a:defRPr sz="3700" spc="-37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Verified the various admissible speed regimes</a:t>
            </a:r>
          </a:p>
        </p:txBody>
      </p:sp>
      <p:sp>
        <p:nvSpPr>
          <p:cNvPr id="278" name="Rectangle"/>
          <p:cNvSpPr/>
          <p:nvPr/>
        </p:nvSpPr>
        <p:spPr>
          <a:xfrm>
            <a:off x="15236959" y="12798843"/>
            <a:ext cx="7594198" cy="659471"/>
          </a:xfrm>
          <a:prstGeom prst="rect">
            <a:avLst/>
          </a:prstGeom>
          <a:solidFill>
            <a:schemeClr val="accent3">
              <a:hueOff val="571091"/>
              <a:satOff val="15926"/>
              <a:lumOff val="223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81" name="Group"/>
          <p:cNvGrpSpPr/>
          <p:nvPr/>
        </p:nvGrpSpPr>
        <p:grpSpPr>
          <a:xfrm>
            <a:off x="18395880" y="12193849"/>
            <a:ext cx="4435277" cy="1264465"/>
            <a:chOff x="0" y="0"/>
            <a:chExt cx="4435276" cy="1264463"/>
          </a:xfrm>
        </p:grpSpPr>
        <p:sp>
          <p:nvSpPr>
            <p:cNvPr id="279" name="Rectangle"/>
            <p:cNvSpPr/>
            <p:nvPr/>
          </p:nvSpPr>
          <p:spPr>
            <a:xfrm>
              <a:off x="498678" y="604994"/>
              <a:ext cx="3936599" cy="6594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0" name="Equation"/>
                <p:cNvSpPr txBox="1"/>
                <p:nvPr/>
              </p:nvSpPr>
              <p:spPr>
                <a:xfrm>
                  <a:off x="0" y="0"/>
                  <a:ext cx="764814" cy="672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lnSpc>
                      <a:spcPct val="100000"/>
                    </a:lnSpc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sz="4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4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oMath>
                    </m:oMathPara>
                  </a14:m>
                  <a:endParaRPr sz="4300"/>
                </a:p>
              </p:txBody>
            </p:sp>
          </mc:Choice>
          <mc:Fallback>
            <p:sp>
              <p:nvSpPr>
                <p:cNvPr id="28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764814" cy="672796"/>
                </a:xfrm>
                <a:prstGeom prst="rect">
                  <a:avLst/>
                </a:prstGeom>
                <a:blipFill>
                  <a:blip r:embed="rId2"/>
                  <a:stretch>
                    <a:fillRect r="-18033" b="-1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2" name="Rectangle"/>
          <p:cNvSpPr/>
          <p:nvPr/>
        </p:nvSpPr>
        <p:spPr>
          <a:xfrm>
            <a:off x="1571758" y="12798843"/>
            <a:ext cx="10868195" cy="6594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  <p:bldP spid="263" grpId="6" animBg="1" advAuto="0"/>
      <p:bldP spid="264" grpId="7" animBg="1" advAuto="0"/>
      <p:bldP spid="275" grpId="2" build="p" bldLvl="5" animBg="1" advAuto="0"/>
      <p:bldP spid="276" grpId="3" animBg="1" advAuto="0"/>
      <p:bldP spid="277" grpId="4" animBg="1" advAuto="0"/>
      <p:bldP spid="282" grpId="5" animBg="1" advAuto="0"/>
    </p:bld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2432</Words>
  <Application>Microsoft Macintosh PowerPoint</Application>
  <PresentationFormat>Custom</PresentationFormat>
  <Paragraphs>434</Paragraphs>
  <Slides>47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Cambria Math</vt:lpstr>
      <vt:lpstr>Helvetica Neue</vt:lpstr>
      <vt:lpstr>Helvetica Neue Light</vt:lpstr>
      <vt:lpstr>Helvetica Neue Medium</vt:lpstr>
      <vt:lpstr>23_ClassicWhite</vt:lpstr>
      <vt:lpstr>Supershear Earthquakes</vt:lpstr>
      <vt:lpstr>Classical View of an Earthquake</vt:lpstr>
      <vt:lpstr>Rupture Speed</vt:lpstr>
      <vt:lpstr>Rupture Speed</vt:lpstr>
      <vt:lpstr>Supersonic               Supershear</vt:lpstr>
      <vt:lpstr>Supershear Earthquakes</vt:lpstr>
      <vt:lpstr>Theory</vt:lpstr>
      <vt:lpstr>Theory</vt:lpstr>
      <vt:lpstr>Theory</vt:lpstr>
      <vt:lpstr>Theory</vt:lpstr>
      <vt:lpstr>Theory</vt:lpstr>
      <vt:lpstr>Theory</vt:lpstr>
      <vt:lpstr>Theory</vt:lpstr>
      <vt:lpstr>Theory</vt:lpstr>
      <vt:lpstr>Theory</vt:lpstr>
      <vt:lpstr>Theory</vt:lpstr>
      <vt:lpstr>PowerPoint Presentation</vt:lpstr>
      <vt:lpstr>PowerPoint Presentation</vt:lpstr>
      <vt:lpstr>Theory</vt:lpstr>
      <vt:lpstr>Theory</vt:lpstr>
      <vt:lpstr>Theory</vt:lpstr>
      <vt:lpstr>Theory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Observations</vt:lpstr>
      <vt:lpstr>Observations</vt:lpstr>
      <vt:lpstr>Observations</vt:lpstr>
      <vt:lpstr>Observations</vt:lpstr>
      <vt:lpstr>Observations</vt:lpstr>
      <vt:lpstr>Observations</vt:lpstr>
      <vt:lpstr>Observations</vt:lpstr>
      <vt:lpstr>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Merci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Harsha S. Bhat</cp:lastModifiedBy>
  <cp:revision>1</cp:revision>
  <dcterms:modified xsi:type="dcterms:W3CDTF">2025-05-04T12:17:55Z</dcterms:modified>
</cp:coreProperties>
</file>